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51" r:id="rId2"/>
    <p:sldMasterId id="2147483663" r:id="rId3"/>
    <p:sldMasterId id="2147483675" r:id="rId4"/>
  </p:sldMasterIdLst>
  <p:sldIdLst>
    <p:sldId id="257" r:id="rId5"/>
    <p:sldId id="270" r:id="rId6"/>
    <p:sldId id="269" r:id="rId7"/>
    <p:sldId id="263" r:id="rId8"/>
    <p:sldId id="271" r:id="rId9"/>
    <p:sldId id="264" r:id="rId10"/>
    <p:sldId id="272" r:id="rId11"/>
    <p:sldId id="266" r:id="rId12"/>
    <p:sldId id="258" r:id="rId1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E5251F"/>
    <a:srgbClr val="C50052"/>
    <a:srgbClr val="BC8C00"/>
    <a:srgbClr val="F3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75" d="100"/>
          <a:sy n="75" d="100"/>
        </p:scale>
        <p:origin x="-204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80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D39243-B396-481F-ABCA-B24E3F8E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B32B23-BCA7-4B47-AE1A-32CD572E3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006BCC1-2A55-4A36-91F5-337DC2968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6F7E54D-7D1D-46BC-80F8-17708714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B8F40D-CBF7-4E64-A658-95593DD92206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E058008-18D5-407D-BF73-1B44309B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F59F697-6180-448F-A351-A0FAD1CC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3ABB7-49E9-4149-B350-F58D3F6F1B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9522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B5A1B6-4896-4A00-A73A-16257ECF9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057D854-6A6D-4DF9-8480-4A6864987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4114174-8B89-4C59-A119-F140DA37C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5632ED8-C72E-4937-B212-741528EA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B8F40D-CBF7-4E64-A658-95593DD92206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5880026-94E8-4A41-AF3C-F889A509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3986C7B-DDE3-4898-9930-88A1624F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3ABB7-49E9-4149-B350-F58D3F6F1B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05820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37498D-A47C-47A5-B909-DF72E221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CC86587-8EA3-4BCE-8689-7F13CA509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1C6983B-AF4C-4830-A2C4-6D99A98C0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B8F40D-CBF7-4E64-A658-95593DD92206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CC7FCE1-5A75-4D18-A6FB-07D338ED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DD64EB2-D216-4896-9E60-AFAFC71E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3ABB7-49E9-4149-B350-F58D3F6F1B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26694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DF565D7-69F3-47C0-AA3E-9BDB62F89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69B285A-D5BD-4BA9-A983-DB18C9815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29D16B9-38FF-4AEF-A2A0-222BFAD9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B8F40D-CBF7-4E64-A658-95593DD92206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ECE065F-6B93-4F01-81A8-6EF31E0A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DCEB881-9F82-4DCB-B57F-B98B5C9F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3ABB7-49E9-4149-B350-F58D3F6F1B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41945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930FE2-CA8D-4F13-9A26-928E94E41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B90540B-B4B4-4A31-906A-11F599391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2F1BBC-977D-487B-AEF7-1DCF9178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12345-74A7-4878-8EA6-FA1DFEBB9A5E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FF066B4-7858-4B16-87CC-96E9C0862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67BA507-CFFE-4CBD-A0B3-9CFED722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F75FA-DEBE-4F60-8EB9-8525DFAD78C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04980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16FBAB-BB06-4014-9872-8BD817510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7D3B320-D29F-4049-8A52-418265CA8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C953AA-F7F3-46ED-B8FA-C413A1B5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12345-74A7-4878-8EA6-FA1DFEBB9A5E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1229C06-1E44-43CB-A541-FE52D11C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09EC66A-5F22-450D-A767-C4AAA374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F75FA-DEBE-4F60-8EB9-8525DFAD78C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99863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75C1D8-9329-4DA2-BBCD-CC795853D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52C1225-B0BC-472B-9E74-1EEC4BAFD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6CC9688-E923-4E99-B44A-947517AE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12345-74A7-4878-8EA6-FA1DFEBB9A5E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987AA05-A099-4C1F-BE17-385C5639E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105807E-AC1B-4695-80C4-65BD37F6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F75FA-DEBE-4F60-8EB9-8525DFAD78C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5515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2C5C1D-AC12-4804-86CC-B534E0D1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5B1DA2A-F646-4366-9F92-754238FB1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5EBE811-9A22-44A8-AF0C-93E2AC0D7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0E279FA-2E03-4131-82A2-CBF02F26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12345-74A7-4878-8EA6-FA1DFEBB9A5E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EF8971A-46EB-4872-A58E-E37124FC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DFC7975-87C5-4C58-B988-8E68D9A5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F75FA-DEBE-4F60-8EB9-8525DFAD78C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32945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C34D1D-280B-47D6-86CA-6817D74F6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4C6311B-4941-47FE-BD83-72A838DB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DD1CACB-926A-487A-B482-938EE550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F418DC1-5C12-4DA2-A59F-259A1E7CC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9AF4F4C-63CB-46DB-955F-D29276A81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B674856-C2D8-4329-BBDD-FA9A27616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12345-74A7-4878-8EA6-FA1DFEBB9A5E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F9D8AB4-87E6-451F-B01F-CB0B193E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765B9C5-0649-410C-9AF8-8EC7CBF0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F75FA-DEBE-4F60-8EB9-8525DFAD78C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49673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E5D230-1A7E-422D-8ADA-C4675D2F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4EB50F3-8CF2-478D-BB06-459C7A42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12345-74A7-4878-8EA6-FA1DFEBB9A5E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9C1CDE7-F14F-4099-A91B-59138F1C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D9031FE-09F1-40B4-BF81-52631519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F75FA-DEBE-4F60-8EB9-8525DFAD78C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5768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EB56DA-33D2-4D84-8760-51A6F8D218B6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8D1C55-2054-4103-9C1D-F9E67E0CC43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32850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E2B9AF6-7278-4F3C-9E2D-631B05FCE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12345-74A7-4878-8EA6-FA1DFEBB9A5E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A2E7CD8-E498-481A-9E2C-19FAA6398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40CC4A6-EC39-425E-9821-A312341F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F75FA-DEBE-4F60-8EB9-8525DFAD78C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0895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D288CA-68E5-4E6B-B22F-B41F9ACA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2FEA2FB-E08A-472C-AF06-75AD4FAE1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D1E5B22-19C6-43B2-ABBC-067F7EBB2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2716B5A-98EF-45E5-A83B-39AED0FD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12345-74A7-4878-8EA6-FA1DFEBB9A5E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F298452-BF9C-40E5-B431-5B9A431B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9B23687-A1CD-406E-972D-C3DBA4BD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F75FA-DEBE-4F60-8EB9-8525DFAD78C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55035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D01ABB-B43D-428A-9049-CA048F9C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C87EE1D-2954-4E80-87E7-B9425B2E1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DBCA347-273C-4B16-9BAE-5FAABB10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7BFC0F1-8E42-4040-91F7-058A0579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12345-74A7-4878-8EA6-FA1DFEBB9A5E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F7B6545-242D-40F0-970F-4DEE508B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FECE24A-2625-484E-BB47-B1F5C737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F75FA-DEBE-4F60-8EB9-8525DFAD78C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31052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52A1D8-705D-4C67-BA76-6088B784D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AE5AA5F-1883-4E3E-B0AF-433738ADA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7D65130-85B1-4517-839B-E510E04A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12345-74A7-4878-8EA6-FA1DFEBB9A5E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B5407F4-0050-4754-9A32-5BB1213C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21A71C9-5E93-4EC2-B412-D4321208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F75FA-DEBE-4F60-8EB9-8525DFAD78C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40346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9D2F55B-107D-408A-9868-EDDF5AF5A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24E3353-C616-447D-BFEC-95C98597D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263417E-FEE1-464A-9FA8-A131825A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12345-74A7-4878-8EA6-FA1DFEBB9A5E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3C858C1-BF37-4711-BEE0-12A2FC1D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84BE848-3694-4873-A5B5-1F779F56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F75FA-DEBE-4F60-8EB9-8525DFAD78C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3555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A3737E-EDCF-464F-9208-A8CD9E9AE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FEBC8C7-6C45-4510-A074-2A9DE159A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81B0D8A-2EDF-4FD0-8FB1-C880CE6C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F8F39-8660-4483-811D-81145EEBC9D2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1D4FA04-8723-461A-BEC4-2B2724B33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274286E-8D3D-43CE-9720-FC1038BF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53A9B-BDA5-4978-AAD8-A4139E7C1EB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72300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B5898A-D918-4CC6-BD28-8FC2B7FF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13EC84-DC29-40E0-B31C-ED8739ED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846C00A-B1D8-4B2A-ADF2-F1BB4A2418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F8F39-8660-4483-811D-81145EEBC9D2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8075BF-7D44-4200-9B4C-53F4286A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CD05440-78AC-4AFD-9C02-35DC702D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53A9B-BDA5-4978-AAD8-A4139E7C1EB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41580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DF6D0E-52EE-4356-AE69-6F946E74F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F5BC9FA-02B6-4480-94DD-D892D6237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86BD824-E008-446E-BCCB-0FF8374A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F8F39-8660-4483-811D-81145EEBC9D2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F506A9-44BB-4EFD-AFAD-66E96FAB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DB896B3-6355-49D4-9812-4DAA5087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53A9B-BDA5-4978-AAD8-A4139E7C1EB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32627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917E1B-5AE0-4D86-9BE7-98D636B38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1D06E1-9EE3-4ADB-91D8-A916E13C4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9B938DF-0B63-426E-8D90-42BF675BD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73064E8-D9F1-45A5-A265-7B6F35F3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F8F39-8660-4483-811D-81145EEBC9D2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293A958-4DDB-431A-9817-575A146AD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5554EA-BAF8-42EB-A0BE-667BBD5B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53A9B-BDA5-4978-AAD8-A4139E7C1EB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73813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93AB42-3C1A-4026-99F8-ACA07E9BB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87624FC-ED7B-4071-AD3F-76B9A3012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61F61CE-6BC9-4A02-8B4C-BAEFCD9F4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378E7FA-7307-4A9C-AB17-A79E99158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8B4D800-3C5A-41A1-99FD-F38DABF5F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FC9B731-DA59-4D15-957C-E1C071F8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F8F39-8660-4483-811D-81145EEBC9D2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1503B5C-A380-49EA-8202-134A2BBF5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ACE1045-AA1B-4A83-837B-DF09A422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53A9B-BDA5-4978-AAD8-A4139E7C1EB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7792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8EAD23-C747-40DE-A281-4DC49CFF8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75C64A0-EFE4-4831-8233-AE828DDC6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5180939-397E-4CE7-BFF9-AED5C87F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B8F40D-CBF7-4E64-A658-95593DD92206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A24BC8A-461A-4161-B332-DA09AEA21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C36CBB4-3B85-4D93-9102-5A9F65F6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3ABB7-49E9-4149-B350-F58D3F6F1B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12635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BDE5AB-2166-4385-AAF3-CF9A206D2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9FA2325-1196-4016-9F80-86E65B03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F8F39-8660-4483-811D-81145EEBC9D2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F6D9E7-F759-411F-BC94-8F7CD962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37E5E79-A9CE-4AA6-A53A-1AF79828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53A9B-BDA5-4978-AAD8-A4139E7C1EB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90377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E8783A2-18CA-4591-8CEE-D1D1C7CC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F8F39-8660-4483-811D-81145EEBC9D2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3672E87-509B-4A20-B59E-39DCC4849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B354682-8596-49F5-99FC-5DE11A33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53A9B-BDA5-4978-AAD8-A4139E7C1EB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07819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C4931A-44A7-4A38-8173-702D577E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EC66385-E522-42AC-93EA-BDF5BD3F4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3861B5B-20B4-4926-9BFC-5410F6938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4B1B521-AD13-48A9-9D01-C8282F21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F8F39-8660-4483-811D-81145EEBC9D2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8AF99AC-525D-4100-9531-7B0C0C0D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E5C30B8-CF82-4A7A-96A7-19E111FE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53A9B-BDA5-4978-AAD8-A4139E7C1EB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19228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7A7C6E-7F83-48C1-BE4C-76D3B8F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3AAD729-BB5F-4DBA-8989-7DB3CAAA9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CF26C51-E381-4B3B-9E82-C54E643E3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9471C3F-CAF4-47B9-B2AA-6ADCE614C3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F8F39-8660-4483-811D-81145EEBC9D2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0A6B452-3F72-4D70-AD96-5748CF67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2C07D22-DC9C-4BD8-BE7B-38E8744B6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53A9B-BDA5-4978-AAD8-A4139E7C1EB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42370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4222AB-56E2-411F-86FC-B4DDD075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FB456F0-8B02-48AB-8030-5BC022A70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B115241-B935-4631-9335-6C27CB49A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F8F39-8660-4483-811D-81145EEBC9D2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77054B-CD31-4E23-A7B9-45EE2E7C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5C9AA0D-0D8B-4A54-88F6-19F438807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53A9B-BDA5-4978-AAD8-A4139E7C1EB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59474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CCC19B7-9DC9-474E-A337-FDD09844D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08C0C5F-022E-4577-BC47-D17011667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B12E892-27A4-40B1-8653-D7787E45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F8F39-8660-4483-811D-81145EEBC9D2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3BCCECB-536D-456D-96B4-8A9A2AFC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75145B7-412D-4FCF-83CD-196FB142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53A9B-BDA5-4978-AAD8-A4139E7C1EB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8064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EC80DF-21C1-411E-9097-7D0B0A50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5F9FCDD-014B-4B62-98B7-2CBFF3839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24CB18D-7DED-4E9E-B4D6-0B36DFE8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B8F40D-CBF7-4E64-A658-95593DD92206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09F1C5F-A6F6-4A7C-B431-F39E61AB4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8A5D7F3-A5B2-4E10-87C9-C8BD1B57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3ABB7-49E9-4149-B350-F58D3F6F1B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2225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D6AF82-000D-44C3-8F1C-B9F49329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8122545-AB5D-4BF2-8CA7-F54745745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2CBD6D-0476-4F47-8D0F-ACF06657D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B8F40D-CBF7-4E64-A658-95593DD92206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AF86EED-E1AC-4900-A4E2-B9EC5D40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5D8E6A8-B33D-45DA-9A0A-27173E50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3ABB7-49E9-4149-B350-F58D3F6F1B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9424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2D0574-5101-4721-80CD-90C79940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13C1E13-FF89-4368-98ED-88FD08495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619893C-7752-44F8-B648-1D7B7D17B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A6131B3-8A96-49BF-B941-C1A4AADC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B8F40D-CBF7-4E64-A658-95593DD92206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3CD8E73-E9D6-450A-9CFE-1095294FA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EE970DA-8C4B-4F7D-8F20-1D6E020F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3ABB7-49E9-4149-B350-F58D3F6F1B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9062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230FDC-9718-4DDD-BF6C-ADF60726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CB293A0-A136-4A97-8F64-9DC82E999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086B689-D003-402B-830C-A0A9B712D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F92F5EB-F69A-472E-A578-05C9CB2B9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9898924-A728-40E1-B41E-F6AB7451A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7A54DE3-7966-4335-84EB-049500AC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B8F40D-CBF7-4E64-A658-95593DD92206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5AC436B-970A-4756-954F-0D33EC1C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8000911-94DA-4CFA-8D28-935DBA02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3ABB7-49E9-4149-B350-F58D3F6F1B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6738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691367-6F37-4D9D-978E-B3F1824D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0D19CD6-8DD7-4349-BDA4-79B6EE04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B8F40D-CBF7-4E64-A658-95593DD92206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043FDC8-8813-4F44-B89F-62B31BDE9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08580E7-D94B-4BEC-8B64-20C35755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3ABB7-49E9-4149-B350-F58D3F6F1B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8575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33EC26D-D146-4058-9BA8-36075156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B8F40D-CBF7-4E64-A658-95593DD92206}" type="datetimeFigureOut">
              <a:rPr lang="es-PE" smtClean="0"/>
              <a:t>17/04/2018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E56EB4D-E33C-416D-99E9-90738F64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A4A1F18-D203-4B2A-8EF2-2353E070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3ABB7-49E9-4149-B350-F58D3F6F1B9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5372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3EC7E715-B5CD-441A-A126-E2AC95FB7556}"/>
              </a:ext>
            </a:extLst>
          </p:cNvPr>
          <p:cNvSpPr/>
          <p:nvPr userDrawn="1"/>
        </p:nvSpPr>
        <p:spPr>
          <a:xfrm>
            <a:off x="596347" y="0"/>
            <a:ext cx="4104861" cy="327991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BDFB66F-CD45-4861-A17E-27A584D9C8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295" y="6266910"/>
            <a:ext cx="1103244" cy="3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0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D77FEE8-B975-41AC-9D3D-6F00575E416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076"/>
            <a:ext cx="12175905" cy="686707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87C616D-86AC-4527-A725-EF65D2F7AC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43" y="2404188"/>
            <a:ext cx="2954820" cy="20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9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C5BF4CE0-ECB8-47A4-B76C-BAA8C72237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2A7C46F-B776-41E7-BC4C-88E8596197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0"/>
          <a:stretch/>
        </p:blipFill>
        <p:spPr>
          <a:xfrm>
            <a:off x="10463702" y="6228531"/>
            <a:ext cx="1183065" cy="3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7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952606A-434D-4D3B-8E90-3B195780CAD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295" y="6266910"/>
            <a:ext cx="1103244" cy="3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3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8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ertasdeconsumo.gob.pe/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8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wmf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076"/>
            <a:ext cx="12175905" cy="6867076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3776869" y="1898373"/>
            <a:ext cx="4641574" cy="2832653"/>
          </a:xfrm>
          <a:prstGeom prst="roundRect">
            <a:avLst/>
          </a:prstGeom>
          <a:solidFill>
            <a:srgbClr val="F39200">
              <a:alpha val="80000"/>
            </a:srgbClr>
          </a:solidFill>
          <a:ln>
            <a:solidFill>
              <a:srgbClr val="BC8C00">
                <a:alpha val="16863"/>
              </a:srgb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4035287" y="3106411"/>
            <a:ext cx="408498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014225" y="3261894"/>
            <a:ext cx="4147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SISTEMA DE ALERTA Y ACTUACIÓN OPORTUNA FRENTE A PRODUCTOS Y SERVICIOS PELIGROSOS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619210" y="4250185"/>
            <a:ext cx="2956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solidFill>
                  <a:schemeClr val="bg1"/>
                </a:solidFill>
                <a:latin typeface="Gill Sans MT" panose="020B0502020104020203" pitchFamily="34" charset="0"/>
                <a:cs typeface="Gill Sans" panose="020B0302020104090203" pitchFamily="34" charset="0"/>
              </a:rPr>
              <a:t>17 de abril de 2018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99" y="2288196"/>
            <a:ext cx="1806708" cy="58387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41339A8-5B9F-4574-8381-184AF8F8CD54}"/>
              </a:ext>
            </a:extLst>
          </p:cNvPr>
          <p:cNvSpPr/>
          <p:nvPr/>
        </p:nvSpPr>
        <p:spPr>
          <a:xfrm>
            <a:off x="-2128" y="4886508"/>
            <a:ext cx="12159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</a:rPr>
              <a:t>WENDY LEDESMA ORBEGOZO</a:t>
            </a:r>
          </a:p>
          <a:p>
            <a:pPr algn="ctr"/>
            <a:r>
              <a:rPr lang="es-PE" dirty="0">
                <a:solidFill>
                  <a:schemeClr val="bg1"/>
                </a:solidFill>
              </a:rPr>
              <a:t>Dirección de la Autoridad Nacional de Protección del Consumidor</a:t>
            </a:r>
          </a:p>
        </p:txBody>
      </p:sp>
    </p:spTree>
    <p:extLst>
      <p:ext uri="{BB962C8B-B14F-4D97-AF65-F5344CB8AC3E}">
        <p14:creationId xmlns:p14="http://schemas.microsoft.com/office/powerpoint/2010/main" val="36627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FDEFCA6-2B85-4F93-B694-36065D87960F}"/>
              </a:ext>
            </a:extLst>
          </p:cNvPr>
          <p:cNvSpPr txBox="1"/>
          <p:nvPr/>
        </p:nvSpPr>
        <p:spPr>
          <a:xfrm>
            <a:off x="2381956" y="280376"/>
            <a:ext cx="94606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¿QUIÉNES LO CONFORMAN?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C435B814-C478-415F-8EF0-6DEABB37323E}"/>
              </a:ext>
            </a:extLst>
          </p:cNvPr>
          <p:cNvGrpSpPr/>
          <p:nvPr/>
        </p:nvGrpSpPr>
        <p:grpSpPr>
          <a:xfrm>
            <a:off x="6306275" y="966650"/>
            <a:ext cx="1657920" cy="748723"/>
            <a:chOff x="7174878" y="1411898"/>
            <a:chExt cx="1944049" cy="877943"/>
          </a:xfrm>
        </p:grpSpPr>
        <p:sp>
          <p:nvSpPr>
            <p:cNvPr id="5" name="Textfeld 26">
              <a:extLst>
                <a:ext uri="{FF2B5EF4-FFF2-40B4-BE49-F238E27FC236}">
                  <a16:creationId xmlns:a16="http://schemas.microsoft.com/office/drawing/2014/main" xmlns="" id="{FC0F7500-D23D-4584-A0C1-1D8917B77C23}"/>
                </a:ext>
              </a:extLst>
            </p:cNvPr>
            <p:cNvSpPr txBox="1"/>
            <p:nvPr/>
          </p:nvSpPr>
          <p:spPr bwMode="gray">
            <a:xfrm>
              <a:off x="7174878" y="1411898"/>
              <a:ext cx="1944049" cy="3739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bIns="72000" rtlCol="0" anchor="b" anchorCtr="0">
              <a:spAutoFit/>
            </a:bodyPr>
            <a:lstStyle/>
            <a:p>
              <a:pPr algn="ctr"/>
              <a:r>
                <a:rPr lang="en-US" sz="1300" b="1" dirty="0">
                  <a:latin typeface="Arial Rounded MT Bold" panose="020F0704030504030204" pitchFamily="34" charset="0"/>
                  <a:cs typeface="Gill Sans SemiBold"/>
                </a:rPr>
                <a:t>SOCIEDAD CIVIL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cs typeface="Gill Sans SemiBold"/>
              </a:endParaRPr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xmlns="" id="{56B7D2E0-B606-441E-8A31-68E095F4D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33" t="45797" r="34033" b="29469"/>
            <a:stretch/>
          </p:blipFill>
          <p:spPr>
            <a:xfrm>
              <a:off x="7365379" y="1616054"/>
              <a:ext cx="1563046" cy="673787"/>
            </a:xfrm>
            <a:prstGeom prst="rect">
              <a:avLst/>
            </a:prstGeom>
            <a:effectLst/>
          </p:spPr>
        </p:pic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0520961C-FB05-4696-A69D-55BB203DC291}"/>
              </a:ext>
            </a:extLst>
          </p:cNvPr>
          <p:cNvGrpSpPr/>
          <p:nvPr/>
        </p:nvGrpSpPr>
        <p:grpSpPr>
          <a:xfrm>
            <a:off x="4753014" y="2944874"/>
            <a:ext cx="1636803" cy="663903"/>
            <a:chOff x="5623529" y="3323168"/>
            <a:chExt cx="1919288" cy="778482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xmlns="" id="{7B8CAF3F-476E-4E1F-9CB8-BBAFD13734C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623529" y="3867069"/>
              <a:ext cx="1919288" cy="234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 algn="l" defTabSz="7874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楷体" pitchFamily="2" charset="-122"/>
                </a:defRPr>
              </a:lvl1pPr>
              <a:lvl2pPr marL="133350" indent="-131763" algn="l" defTabSz="787400">
                <a:buSzPct val="12000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楷体" pitchFamily="2" charset="-122"/>
                </a:defRPr>
              </a:lvl2pPr>
              <a:lvl3pPr marL="301625" indent="-150813" algn="l" defTabSz="787400"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楷体" pitchFamily="2" charset="-122"/>
                </a:defRPr>
              </a:lvl3pPr>
              <a:lvl4pPr marL="439738" indent="-136525" algn="l" defTabSz="787400">
                <a:buSzPct val="8900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楷体" pitchFamily="2" charset="-122"/>
                </a:defRPr>
              </a:lvl4pPr>
              <a:lvl5pPr marL="603250" indent="-142875" algn="l" defTabSz="787400">
                <a:buSzPct val="75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楷体" pitchFamily="2" charset="-122"/>
                </a:defRPr>
              </a:lvl5pPr>
              <a:lvl6pPr marL="10604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楷体" pitchFamily="2" charset="-122"/>
                </a:defRPr>
              </a:lvl6pPr>
              <a:lvl7pPr marL="15176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楷体" pitchFamily="2" charset="-122"/>
                </a:defRPr>
              </a:lvl7pPr>
              <a:lvl8pPr marL="19748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楷体" pitchFamily="2" charset="-122"/>
                </a:defRPr>
              </a:lvl8pPr>
              <a:lvl9pPr marL="24320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楷体" pitchFamily="2" charset="-122"/>
                </a:defRPr>
              </a:lvl9pPr>
            </a:lstStyle>
            <a:p>
              <a:pPr algn="ctr"/>
              <a:r>
                <a:rPr lang="en-US" altLang="zh-CN" sz="1300" b="1" dirty="0">
                  <a:latin typeface="Arial Rounded MT Bold" panose="020F0704030504030204" pitchFamily="34" charset="0"/>
                  <a:cs typeface="Gill Sans SemiBold"/>
                </a:rPr>
                <a:t>PROVEEDORES</a:t>
              </a:r>
            </a:p>
          </p:txBody>
        </p:sp>
        <p:grpSp>
          <p:nvGrpSpPr>
            <p:cNvPr id="9" name="Grupo 43">
              <a:extLst>
                <a:ext uri="{FF2B5EF4-FFF2-40B4-BE49-F238E27FC236}">
                  <a16:creationId xmlns:a16="http://schemas.microsoft.com/office/drawing/2014/main" xmlns="" id="{E8FFEC01-CE96-4B77-AF51-D94BCD8E12F1}"/>
                </a:ext>
              </a:extLst>
            </p:cNvPr>
            <p:cNvGrpSpPr/>
            <p:nvPr/>
          </p:nvGrpSpPr>
          <p:grpSpPr>
            <a:xfrm>
              <a:off x="5849434" y="3323168"/>
              <a:ext cx="1568584" cy="642010"/>
              <a:chOff x="3142035" y="3601243"/>
              <a:chExt cx="2211961" cy="905339"/>
            </a:xfrm>
            <a:effectLst/>
          </p:grpSpPr>
          <p:grpSp>
            <p:nvGrpSpPr>
              <p:cNvPr id="10" name="Grupo 44">
                <a:extLst>
                  <a:ext uri="{FF2B5EF4-FFF2-40B4-BE49-F238E27FC236}">
                    <a16:creationId xmlns:a16="http://schemas.microsoft.com/office/drawing/2014/main" xmlns="" id="{5369B602-A3F9-4FC4-A4A1-9FD03A15B5C7}"/>
                  </a:ext>
                </a:extLst>
              </p:cNvPr>
              <p:cNvGrpSpPr/>
              <p:nvPr/>
            </p:nvGrpSpPr>
            <p:grpSpPr>
              <a:xfrm>
                <a:off x="3142035" y="3601243"/>
                <a:ext cx="2177142" cy="654481"/>
                <a:chOff x="2361712" y="1870596"/>
                <a:chExt cx="2177142" cy="654481"/>
              </a:xfrm>
            </p:grpSpPr>
            <p:sp>
              <p:nvSpPr>
                <p:cNvPr id="12" name="Rectángulo redondeado 18">
                  <a:extLst>
                    <a:ext uri="{FF2B5EF4-FFF2-40B4-BE49-F238E27FC236}">
                      <a16:creationId xmlns:a16="http://schemas.microsoft.com/office/drawing/2014/main" xmlns="" id="{7CDC201A-2AB2-4BE4-A46D-9FEAD1F1F0BB}"/>
                    </a:ext>
                  </a:extLst>
                </p:cNvPr>
                <p:cNvSpPr/>
                <p:nvPr/>
              </p:nvSpPr>
              <p:spPr>
                <a:xfrm>
                  <a:off x="2361712" y="1870596"/>
                  <a:ext cx="2177142" cy="654481"/>
                </a:xfrm>
                <a:prstGeom prst="roundRect">
                  <a:avLst/>
                </a:prstGeom>
                <a:solidFill>
                  <a:srgbClr val="8084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 dirty="0">
                    <a:latin typeface="Arial Rounded MT Bold" panose="020F0704030504030204" pitchFamily="34" charset="0"/>
                  </a:endParaRPr>
                </a:p>
              </p:txBody>
            </p:sp>
            <p:pic>
              <p:nvPicPr>
                <p:cNvPr id="13" name="Picture 16" descr="Imagen relacionada">
                  <a:extLst>
                    <a:ext uri="{FF2B5EF4-FFF2-40B4-BE49-F238E27FC236}">
                      <a16:creationId xmlns:a16="http://schemas.microsoft.com/office/drawing/2014/main" xmlns="" id="{0A280858-0E21-4768-9821-BFB934FAA8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88" t="-2491" r="9168" b="2491"/>
                <a:stretch/>
              </p:blipFill>
              <p:spPr bwMode="auto">
                <a:xfrm>
                  <a:off x="2409816" y="1895343"/>
                  <a:ext cx="747386" cy="58886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/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xmlns="" id="{6EF6F80B-6603-49A9-B72D-0A56CB9508C2}"/>
                  </a:ext>
                </a:extLst>
              </p:cNvPr>
              <p:cNvSpPr txBox="1"/>
              <p:nvPr/>
            </p:nvSpPr>
            <p:spPr>
              <a:xfrm>
                <a:off x="3921386" y="3666865"/>
                <a:ext cx="1432610" cy="839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9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GREMIOS EMPRESARIALES</a:t>
                </a:r>
              </a:p>
            </p:txBody>
          </p:sp>
        </p:grp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52BA321A-E560-4D53-B5D0-93628B98E67C}"/>
              </a:ext>
            </a:extLst>
          </p:cNvPr>
          <p:cNvGrpSpPr/>
          <p:nvPr/>
        </p:nvGrpSpPr>
        <p:grpSpPr>
          <a:xfrm>
            <a:off x="8161997" y="2944873"/>
            <a:ext cx="1394187" cy="710255"/>
            <a:chOff x="9032514" y="3323167"/>
            <a:chExt cx="1358557" cy="832833"/>
          </a:xfrm>
        </p:grpSpPr>
        <p:sp>
          <p:nvSpPr>
            <p:cNvPr id="15" name="Textfeld 35">
              <a:extLst>
                <a:ext uri="{FF2B5EF4-FFF2-40B4-BE49-F238E27FC236}">
                  <a16:creationId xmlns:a16="http://schemas.microsoft.com/office/drawing/2014/main" xmlns="" id="{AF6940D5-D08E-444A-B185-5295BFE50ED6}"/>
                </a:ext>
              </a:extLst>
            </p:cNvPr>
            <p:cNvSpPr txBox="1"/>
            <p:nvPr/>
          </p:nvSpPr>
          <p:spPr bwMode="gray">
            <a:xfrm>
              <a:off x="9143783" y="3782035"/>
              <a:ext cx="1044071" cy="373965"/>
            </a:xfrm>
            <a:prstGeom prst="rect">
              <a:avLst/>
            </a:prstGeom>
            <a:noFill/>
          </p:spPr>
          <p:txBody>
            <a:bodyPr wrap="square" rIns="0" bIns="72000" rtlCol="0" anchor="b" anchorCtr="0">
              <a:spAutoFit/>
            </a:bodyPr>
            <a:lstStyle>
              <a:defPPr>
                <a:defRPr lang="es-PE"/>
              </a:defPPr>
              <a:lvl1pPr algn="r">
                <a:defRPr sz="1200" b="1">
                  <a:cs typeface="Arial" charset="0"/>
                </a:defRPr>
              </a:lvl1pPr>
            </a:lstStyle>
            <a:p>
              <a:pPr algn="ctr"/>
              <a:r>
                <a:rPr lang="en-US" sz="1300" noProof="1">
                  <a:latin typeface="Arial Rounded MT Bold" panose="020F0704030504030204" pitchFamily="34" charset="0"/>
                  <a:cs typeface="Gill Sans SemiBold"/>
                </a:rPr>
                <a:t>ESTADO</a:t>
              </a:r>
              <a:endParaRPr lang="en-US" sz="1300" dirty="0">
                <a:latin typeface="Arial Rounded MT Bold" panose="020F0704030504030204" pitchFamily="34" charset="0"/>
                <a:cs typeface="Gill Sans SemiBold"/>
              </a:endParaRPr>
            </a:p>
          </p:txBody>
        </p:sp>
        <p:grpSp>
          <p:nvGrpSpPr>
            <p:cNvPr id="16" name="Grupo 43">
              <a:extLst>
                <a:ext uri="{FF2B5EF4-FFF2-40B4-BE49-F238E27FC236}">
                  <a16:creationId xmlns:a16="http://schemas.microsoft.com/office/drawing/2014/main" xmlns="" id="{E029790E-DFEC-4EE3-9E29-DBD30423D4C4}"/>
                </a:ext>
              </a:extLst>
            </p:cNvPr>
            <p:cNvGrpSpPr/>
            <p:nvPr/>
          </p:nvGrpSpPr>
          <p:grpSpPr>
            <a:xfrm>
              <a:off x="9032514" y="3323167"/>
              <a:ext cx="1358557" cy="804418"/>
              <a:chOff x="3142035" y="3601243"/>
              <a:chExt cx="2268375" cy="1134361"/>
            </a:xfrm>
            <a:effectLst/>
          </p:grpSpPr>
          <p:sp>
            <p:nvSpPr>
              <p:cNvPr id="18" name="Rectángulo redondeado 36">
                <a:extLst>
                  <a:ext uri="{FF2B5EF4-FFF2-40B4-BE49-F238E27FC236}">
                    <a16:creationId xmlns:a16="http://schemas.microsoft.com/office/drawing/2014/main" xmlns="" id="{A8549E4C-36DA-4047-83B9-E9738168233D}"/>
                  </a:ext>
                </a:extLst>
              </p:cNvPr>
              <p:cNvSpPr/>
              <p:nvPr/>
            </p:nvSpPr>
            <p:spPr>
              <a:xfrm>
                <a:off x="3142035" y="3601243"/>
                <a:ext cx="2177142" cy="654481"/>
              </a:xfrm>
              <a:prstGeom prst="roundRect">
                <a:avLst/>
              </a:prstGeom>
              <a:solidFill>
                <a:srgbClr val="8084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xmlns="" id="{6AB13482-D1FC-4281-B379-A8D975288709}"/>
                  </a:ext>
                </a:extLst>
              </p:cNvPr>
              <p:cNvSpPr txBox="1"/>
              <p:nvPr/>
            </p:nvSpPr>
            <p:spPr>
              <a:xfrm>
                <a:off x="3977800" y="3666873"/>
                <a:ext cx="1432610" cy="1068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9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ENTIDADES</a:t>
                </a:r>
              </a:p>
              <a:p>
                <a:r>
                  <a:rPr lang="es-PE" sz="9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PÚBLICAS</a:t>
                </a:r>
              </a:p>
            </p:txBody>
          </p:sp>
        </p:grpSp>
        <p:pic>
          <p:nvPicPr>
            <p:cNvPr id="17" name="Imagen 16" descr="estado.png">
              <a:extLst>
                <a:ext uri="{FF2B5EF4-FFF2-40B4-BE49-F238E27FC236}">
                  <a16:creationId xmlns:a16="http://schemas.microsoft.com/office/drawing/2014/main" xmlns="" id="{7C61BE79-A7AC-4B77-B88E-108873B35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45603" y="3325068"/>
              <a:ext cx="547674" cy="449875"/>
            </a:xfrm>
            <a:prstGeom prst="rect">
              <a:avLst/>
            </a:prstGeom>
          </p:spPr>
        </p:pic>
      </p:grpSp>
      <p:pic>
        <p:nvPicPr>
          <p:cNvPr id="20" name="Imagen 19" descr="circle-Mesa de trabajo 7 copia 2.png">
            <a:extLst>
              <a:ext uri="{FF2B5EF4-FFF2-40B4-BE49-F238E27FC236}">
                <a16:creationId xmlns:a16="http://schemas.microsoft.com/office/drawing/2014/main" xmlns="" id="{F7FDC9D3-1EF9-4FC8-84F2-08553651B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743" y="1519997"/>
            <a:ext cx="920617" cy="1223879"/>
          </a:xfrm>
          <a:prstGeom prst="rect">
            <a:avLst/>
          </a:prstGeom>
        </p:spPr>
      </p:pic>
      <p:pic>
        <p:nvPicPr>
          <p:cNvPr id="21" name="Imagen 20" descr="circle-Mesa de trabajo 7 copia 3.png">
            <a:extLst>
              <a:ext uri="{FF2B5EF4-FFF2-40B4-BE49-F238E27FC236}">
                <a16:creationId xmlns:a16="http://schemas.microsoft.com/office/drawing/2014/main" xmlns="" id="{6F3900F6-3C75-4BD6-AC64-9944562BCA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6228" y="3495046"/>
            <a:ext cx="2361112" cy="942279"/>
          </a:xfrm>
          <a:prstGeom prst="rect">
            <a:avLst/>
          </a:prstGeom>
        </p:spPr>
      </p:pic>
      <p:pic>
        <p:nvPicPr>
          <p:cNvPr id="22" name="Imagen 21" descr="circle-Mesa de trabajo 7 copia.png">
            <a:extLst>
              <a:ext uri="{FF2B5EF4-FFF2-40B4-BE49-F238E27FC236}">
                <a16:creationId xmlns:a16="http://schemas.microsoft.com/office/drawing/2014/main" xmlns="" id="{E2899957-4B03-48A5-991B-8B937B388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8382" y="1434433"/>
            <a:ext cx="823140" cy="1288864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A01F8EAB-5A1D-40E7-9E68-C4B364F4734B}"/>
              </a:ext>
            </a:extLst>
          </p:cNvPr>
          <p:cNvGrpSpPr/>
          <p:nvPr/>
        </p:nvGrpSpPr>
        <p:grpSpPr>
          <a:xfrm>
            <a:off x="3826286" y="4420562"/>
            <a:ext cx="6810626" cy="2289588"/>
            <a:chOff x="4574130" y="4427598"/>
            <a:chExt cx="6810626" cy="2289588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xmlns="" id="{BF7A3849-D823-4702-B910-A2A97FA01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6633" y="5660604"/>
              <a:ext cx="1217762" cy="430033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xmlns="" id="{CD3B711E-1BE5-452C-BDE2-E6B6A4C40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502" y="5791573"/>
              <a:ext cx="1253958" cy="304099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xmlns="" id="{DC51FAD6-4F65-4851-A1AD-3DFC525F1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348" y="6158499"/>
              <a:ext cx="513010" cy="526875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xmlns="" id="{CE585599-89BC-4203-B439-7A1FBD457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645" y="5743017"/>
              <a:ext cx="981297" cy="307976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xmlns="" id="{71CD4ED5-E798-4C8D-91DA-55CD01B6D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7829" y="5499923"/>
              <a:ext cx="795615" cy="520596"/>
            </a:xfrm>
            <a:prstGeom prst="rect">
              <a:avLst/>
            </a:prstGeom>
          </p:spPr>
        </p:pic>
        <p:pic>
          <p:nvPicPr>
            <p:cNvPr id="29" name="Picture 14" descr="Resultado de imagen para sunass">
              <a:extLst>
                <a:ext uri="{FF2B5EF4-FFF2-40B4-BE49-F238E27FC236}">
                  <a16:creationId xmlns:a16="http://schemas.microsoft.com/office/drawing/2014/main" xmlns="" id="{EE794CAB-636E-4CEC-A591-B2E62EEAB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824" y="5704416"/>
              <a:ext cx="1089954" cy="389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Resultado de imagen para angr">
              <a:extLst>
                <a:ext uri="{FF2B5EF4-FFF2-40B4-BE49-F238E27FC236}">
                  <a16:creationId xmlns:a16="http://schemas.microsoft.com/office/drawing/2014/main" xmlns="" id="{53D4E7BF-B362-4869-8BDE-FE9253353D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8006" y="6174930"/>
              <a:ext cx="819029" cy="49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xmlns="" id="{D043B0FC-D6AD-4998-B288-01201EA95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r="7730"/>
            <a:stretch/>
          </p:blipFill>
          <p:spPr>
            <a:xfrm>
              <a:off x="7041726" y="6245973"/>
              <a:ext cx="946873" cy="471213"/>
            </a:xfrm>
            <a:prstGeom prst="rect">
              <a:avLst/>
            </a:prstGeom>
          </p:spPr>
        </p:pic>
        <p:grpSp>
          <p:nvGrpSpPr>
            <p:cNvPr id="32" name="Grupo 9">
              <a:extLst>
                <a:ext uri="{FF2B5EF4-FFF2-40B4-BE49-F238E27FC236}">
                  <a16:creationId xmlns:a16="http://schemas.microsoft.com/office/drawing/2014/main" xmlns="" id="{239BEEAF-FD71-4DF1-A06C-3DB6DA53125A}"/>
                </a:ext>
              </a:extLst>
            </p:cNvPr>
            <p:cNvGrpSpPr/>
            <p:nvPr/>
          </p:nvGrpSpPr>
          <p:grpSpPr>
            <a:xfrm>
              <a:off x="5720461" y="6289051"/>
              <a:ext cx="1190742" cy="299336"/>
              <a:chOff x="10471339" y="4297637"/>
              <a:chExt cx="1472712" cy="370219"/>
            </a:xfrm>
          </p:grpSpPr>
          <p:pic>
            <p:nvPicPr>
              <p:cNvPr id="39" name="Imagen 38">
                <a:extLst>
                  <a:ext uri="{FF2B5EF4-FFF2-40B4-BE49-F238E27FC236}">
                    <a16:creationId xmlns:a16="http://schemas.microsoft.com/office/drawing/2014/main" xmlns="" id="{54084A2B-201A-49F5-9912-AB98B5A821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75" r="33980" b="62473"/>
              <a:stretch/>
            </p:blipFill>
            <p:spPr>
              <a:xfrm>
                <a:off x="10471339" y="4297637"/>
                <a:ext cx="316194" cy="282603"/>
              </a:xfrm>
              <a:prstGeom prst="rect">
                <a:avLst/>
              </a:prstGeom>
            </p:spPr>
          </p:pic>
          <p:pic>
            <p:nvPicPr>
              <p:cNvPr id="40" name="Imagen 39">
                <a:extLst>
                  <a:ext uri="{FF2B5EF4-FFF2-40B4-BE49-F238E27FC236}">
                    <a16:creationId xmlns:a16="http://schemas.microsoft.com/office/drawing/2014/main" xmlns="" id="{763F59B2-3AD3-4E34-BC33-AC453BFE3B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224" b="25219"/>
              <a:stretch/>
            </p:blipFill>
            <p:spPr>
              <a:xfrm>
                <a:off x="10780125" y="4301833"/>
                <a:ext cx="1163926" cy="366023"/>
              </a:xfrm>
              <a:prstGeom prst="rect">
                <a:avLst/>
              </a:prstGeom>
            </p:spPr>
          </p:pic>
        </p:grp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xmlns="" id="{E55A03E8-A8FC-485F-A414-08AD012C9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13677" y="4494851"/>
              <a:ext cx="1818360" cy="360130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xmlns="" id="{5543C9BB-6CCB-4FBC-9BE7-4BD476ACA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142493" y="4427598"/>
              <a:ext cx="1875208" cy="510164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xmlns="" id="{D535768A-CEA8-4638-B7BE-BAB3B122D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619396" y="4491635"/>
              <a:ext cx="1756351" cy="381844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xmlns="" id="{B1138F1D-E536-4DAC-B2FC-9EA4F53C9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574130" y="4995855"/>
              <a:ext cx="1712704" cy="398069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xmlns="" id="{6ED681BD-528C-4E14-ACED-3C9E47CCF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041726" y="5062152"/>
              <a:ext cx="1975975" cy="338593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xmlns="" id="{434EA57D-BF79-4E6D-A926-8F4C571D0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572850" y="5048326"/>
              <a:ext cx="1811906" cy="383129"/>
            </a:xfrm>
            <a:prstGeom prst="rect">
              <a:avLst/>
            </a:prstGeom>
          </p:spPr>
        </p:pic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3DAE91C1-ABA3-4064-B310-EBCA46B0EF6D}"/>
              </a:ext>
            </a:extLst>
          </p:cNvPr>
          <p:cNvSpPr/>
          <p:nvPr/>
        </p:nvSpPr>
        <p:spPr>
          <a:xfrm>
            <a:off x="0" y="-16549"/>
            <a:ext cx="2381956" cy="6874549"/>
          </a:xfrm>
          <a:prstGeom prst="rect">
            <a:avLst/>
          </a:prstGeom>
          <a:solidFill>
            <a:srgbClr val="F8A6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04EF3007-0F72-4313-8E5F-610369BCDD1A}"/>
              </a:ext>
            </a:extLst>
          </p:cNvPr>
          <p:cNvSpPr/>
          <p:nvPr/>
        </p:nvSpPr>
        <p:spPr>
          <a:xfrm>
            <a:off x="53216" y="1370394"/>
            <a:ext cx="23819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_tradn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000" b="1" dirty="0">
                <a:latin typeface="Gill Sans MT" panose="020B0502020104020203" pitchFamily="34" charset="0"/>
              </a:rPr>
              <a:t>Consejo Nacional de Protección del Consumidor</a:t>
            </a: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xmlns="" id="{B26EF8B9-8A2D-4382-B492-DD70435EE80E}"/>
              </a:ext>
            </a:extLst>
          </p:cNvPr>
          <p:cNvSpPr/>
          <p:nvPr/>
        </p:nvSpPr>
        <p:spPr>
          <a:xfrm>
            <a:off x="767644" y="3109786"/>
            <a:ext cx="846666" cy="84666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05B825B4-0114-42F1-8D7B-C8DA7374156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98" b="31991"/>
          <a:stretch/>
        </p:blipFill>
        <p:spPr>
          <a:xfrm>
            <a:off x="656750" y="3109693"/>
            <a:ext cx="749429" cy="701505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xmlns="" id="{3D6F2DD4-D989-4A6F-A591-5F08FF699F81}"/>
              </a:ext>
            </a:extLst>
          </p:cNvPr>
          <p:cNvSpPr/>
          <p:nvPr/>
        </p:nvSpPr>
        <p:spPr>
          <a:xfrm>
            <a:off x="10380094" y="6013483"/>
            <a:ext cx="1811906" cy="844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60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B89E7F32-19FA-467D-8095-639699CA9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460" y="4914900"/>
            <a:ext cx="3288393" cy="723900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3A5527E1-3766-44E0-AC8B-706FF700B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899" y="5638800"/>
            <a:ext cx="6375400" cy="508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4E1CDAD2-D8E9-4404-9902-A65681FA5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399" y="4191000"/>
            <a:ext cx="2184400" cy="723900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9D27A244-64E5-4A92-9BAB-604D61979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499" y="3467100"/>
            <a:ext cx="1854200" cy="7239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A16B827-AFF2-43AB-926D-752D5D9883CB}"/>
              </a:ext>
            </a:extLst>
          </p:cNvPr>
          <p:cNvSpPr txBox="1"/>
          <p:nvPr/>
        </p:nvSpPr>
        <p:spPr>
          <a:xfrm>
            <a:off x="5196108" y="5034646"/>
            <a:ext cx="3722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b="1" dirty="0">
                <a:solidFill>
                  <a:schemeClr val="bg1"/>
                </a:solidFill>
                <a:latin typeface="Arial Black" panose="020B0A04020102020204" pitchFamily="34" charset="0"/>
              </a:rPr>
              <a:t>CÓDIGO DE PROTECCIÓN</a:t>
            </a:r>
          </a:p>
          <a:p>
            <a:pPr algn="ctr"/>
            <a:r>
              <a:rPr lang="es-PE" sz="1500" b="1" dirty="0">
                <a:solidFill>
                  <a:schemeClr val="bg1"/>
                </a:solidFill>
                <a:latin typeface="Arial Black" panose="020B0A04020102020204" pitchFamily="34" charset="0"/>
              </a:rPr>
              <a:t> Y DEFENSA DEL CONSUMIDOR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D5A74FD-7DCB-4206-BBFE-E9D509CE0506}"/>
              </a:ext>
            </a:extLst>
          </p:cNvPr>
          <p:cNvSpPr txBox="1"/>
          <p:nvPr/>
        </p:nvSpPr>
        <p:spPr>
          <a:xfrm>
            <a:off x="8919022" y="5135468"/>
            <a:ext cx="1850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600" b="1" dirty="0">
                <a:latin typeface="Arial Black" panose="020B0A04020102020204" pitchFamily="34" charset="0"/>
              </a:rPr>
              <a:t>Ley Nº29571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745AC32-D507-431F-A724-162F76C22C74}"/>
              </a:ext>
            </a:extLst>
          </p:cNvPr>
          <p:cNvSpPr txBox="1"/>
          <p:nvPr/>
        </p:nvSpPr>
        <p:spPr>
          <a:xfrm>
            <a:off x="8463620" y="4381991"/>
            <a:ext cx="230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600" b="1" dirty="0">
                <a:latin typeface="Arial Black" panose="020B0A04020102020204" pitchFamily="34" charset="0"/>
              </a:rPr>
              <a:t>D.S. 006-2017-PCM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211FB3CD-FF94-42D7-A81F-7915E26AE1D7}"/>
              </a:ext>
            </a:extLst>
          </p:cNvPr>
          <p:cNvSpPr txBox="1"/>
          <p:nvPr/>
        </p:nvSpPr>
        <p:spPr>
          <a:xfrm>
            <a:off x="8463620" y="3630196"/>
            <a:ext cx="230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r">
              <a:defRPr sz="1600" b="1">
                <a:latin typeface="Arial Black" panose="020B0A04020102020204" pitchFamily="34" charset="0"/>
              </a:defRPr>
            </a:lvl1pPr>
          </a:lstStyle>
          <a:p>
            <a:r>
              <a:rPr lang="es-PE" dirty="0"/>
              <a:t>D.S. 024-2017-PCM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1619B649-430E-43B5-ACB8-7291B3CDEED6}"/>
              </a:ext>
            </a:extLst>
          </p:cNvPr>
          <p:cNvSpPr/>
          <p:nvPr/>
        </p:nvSpPr>
        <p:spPr>
          <a:xfrm>
            <a:off x="0" y="-16549"/>
            <a:ext cx="2381956" cy="6874549"/>
          </a:xfrm>
          <a:prstGeom prst="rect">
            <a:avLst/>
          </a:prstGeom>
          <a:solidFill>
            <a:srgbClr val="F8A6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AD6040AA-35AA-495C-A68F-A062ADE2FAAE}"/>
              </a:ext>
            </a:extLst>
          </p:cNvPr>
          <p:cNvSpPr/>
          <p:nvPr/>
        </p:nvSpPr>
        <p:spPr>
          <a:xfrm>
            <a:off x="70424" y="1713369"/>
            <a:ext cx="22411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000" b="1" dirty="0">
                <a:latin typeface="Gill Sans MT" panose="020B0502020104020203" pitchFamily="34" charset="0"/>
              </a:rPr>
              <a:t>PLAN NACIONAL</a:t>
            </a: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000" b="1" dirty="0">
                <a:latin typeface="Gill Sans MT" panose="020B0502020104020203" pitchFamily="34" charset="0"/>
              </a:rPr>
              <a:t>2017-2020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D462F951-3721-45EA-9A28-DE5E417533FA}"/>
              </a:ext>
            </a:extLst>
          </p:cNvPr>
          <p:cNvSpPr/>
          <p:nvPr/>
        </p:nvSpPr>
        <p:spPr>
          <a:xfrm>
            <a:off x="767644" y="3109786"/>
            <a:ext cx="846666" cy="84666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6E796FD-D887-4B1D-BD73-3801546C81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98" b="31991"/>
          <a:stretch/>
        </p:blipFill>
        <p:spPr>
          <a:xfrm>
            <a:off x="656750" y="3109693"/>
            <a:ext cx="749429" cy="70150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325A4D1A-747A-4DA3-9F1B-B0545997EEFC}"/>
              </a:ext>
            </a:extLst>
          </p:cNvPr>
          <p:cNvSpPr/>
          <p:nvPr/>
        </p:nvSpPr>
        <p:spPr>
          <a:xfrm>
            <a:off x="2710537" y="889015"/>
            <a:ext cx="91476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000" b="1" dirty="0">
                <a:latin typeface="Gill Sans MT" panose="020B0502020104020203" pitchFamily="34" charset="0"/>
              </a:rPr>
              <a:t>PLAN NACIONAL DE PROTECCIÓN DE LOS CONSUMIDORES COMO INSTRUMENTO PARA LA IMPLEMENTACIÓN DE LA POLÍTICA NACIONAL DE PROTECCIÓN Y DEFENSA DEL CONSUMIDOR</a:t>
            </a:r>
          </a:p>
        </p:txBody>
      </p:sp>
    </p:spTree>
    <p:extLst>
      <p:ext uri="{BB962C8B-B14F-4D97-AF65-F5344CB8AC3E}">
        <p14:creationId xmlns:p14="http://schemas.microsoft.com/office/powerpoint/2010/main" val="409489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3A5BF35E-669E-453C-9080-D6BF3338AE63}"/>
              </a:ext>
            </a:extLst>
          </p:cNvPr>
          <p:cNvGrpSpPr/>
          <p:nvPr/>
        </p:nvGrpSpPr>
        <p:grpSpPr>
          <a:xfrm>
            <a:off x="1734324" y="316395"/>
            <a:ext cx="8319237" cy="6858000"/>
            <a:chOff x="1734324" y="316395"/>
            <a:chExt cx="8319237" cy="685800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C0B14528-9E51-4562-A8A6-E163E04A0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84"/>
            <a:stretch/>
          </p:blipFill>
          <p:spPr>
            <a:xfrm>
              <a:off x="1734324" y="316395"/>
              <a:ext cx="7955586" cy="6858000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xmlns="" id="{D3641B9D-80CA-4C98-B49E-6D9F310B8B54}"/>
                </a:ext>
              </a:extLst>
            </p:cNvPr>
            <p:cNvGrpSpPr/>
            <p:nvPr/>
          </p:nvGrpSpPr>
          <p:grpSpPr>
            <a:xfrm>
              <a:off x="4545670" y="1115318"/>
              <a:ext cx="3161457" cy="1532054"/>
              <a:chOff x="6814521" y="798923"/>
              <a:chExt cx="3161457" cy="1532054"/>
            </a:xfrm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xmlns="" id="{02A80A96-6181-4CDE-A18F-3586D17CD9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75" t="19024" r="30962" b="66570"/>
              <a:stretch/>
            </p:blipFill>
            <p:spPr>
              <a:xfrm>
                <a:off x="7129668" y="1343024"/>
                <a:ext cx="2531165" cy="987953"/>
              </a:xfrm>
              <a:prstGeom prst="rect">
                <a:avLst/>
              </a:prstGeom>
            </p:spPr>
          </p:pic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xmlns="" id="{5A15BE60-9038-48CA-A8BD-A48093D886E3}"/>
                  </a:ext>
                </a:extLst>
              </p:cNvPr>
              <p:cNvSpPr txBox="1"/>
              <p:nvPr/>
            </p:nvSpPr>
            <p:spPr>
              <a:xfrm>
                <a:off x="6814521" y="798923"/>
                <a:ext cx="31614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Educación, orientación y difusión</a:t>
                </a:r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xmlns="" id="{7CAA4AA0-19B4-4069-AE9A-B4057BF01771}"/>
                </a:ext>
              </a:extLst>
            </p:cNvPr>
            <p:cNvGrpSpPr/>
            <p:nvPr/>
          </p:nvGrpSpPr>
          <p:grpSpPr>
            <a:xfrm>
              <a:off x="7306257" y="2818719"/>
              <a:ext cx="2747304" cy="1349603"/>
              <a:chOff x="9575108" y="2502324"/>
              <a:chExt cx="2747304" cy="1349603"/>
            </a:xfrm>
          </p:grpSpPr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xmlns="" id="{6FB66329-8C92-4906-BEED-F4FE52D6016E}"/>
                  </a:ext>
                </a:extLst>
              </p:cNvPr>
              <p:cNvGrpSpPr/>
              <p:nvPr/>
            </p:nvGrpSpPr>
            <p:grpSpPr>
              <a:xfrm>
                <a:off x="9575108" y="2831509"/>
                <a:ext cx="1057090" cy="1020418"/>
                <a:chOff x="9598896" y="2875078"/>
                <a:chExt cx="1057090" cy="1020418"/>
              </a:xfrm>
            </p:grpSpPr>
            <p:pic>
              <p:nvPicPr>
                <p:cNvPr id="21" name="Picture 5">
                  <a:extLst>
                    <a:ext uri="{FF2B5EF4-FFF2-40B4-BE49-F238E27FC236}">
                      <a16:creationId xmlns:a16="http://schemas.microsoft.com/office/drawing/2014/main" xmlns="" id="{C9EBF061-6542-4190-98FF-082E339C6F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247" t="43092" r="20304" b="42029"/>
                <a:stretch/>
              </p:blipFill>
              <p:spPr>
                <a:xfrm>
                  <a:off x="9598896" y="2875078"/>
                  <a:ext cx="935997" cy="1020418"/>
                </a:xfrm>
                <a:prstGeom prst="rect">
                  <a:avLst/>
                </a:prstGeom>
              </p:spPr>
            </p:pic>
            <p:pic>
              <p:nvPicPr>
                <p:cNvPr id="22" name="Picture 5">
                  <a:extLst>
                    <a:ext uri="{FF2B5EF4-FFF2-40B4-BE49-F238E27FC236}">
                      <a16:creationId xmlns:a16="http://schemas.microsoft.com/office/drawing/2014/main" xmlns="" id="{53A69A60-CFF8-4DFA-B8B2-2533D651FE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362" t="53564" r="13185" b="41991"/>
                <a:stretch/>
              </p:blipFill>
              <p:spPr>
                <a:xfrm>
                  <a:off x="10038374" y="2946610"/>
                  <a:ext cx="617612" cy="304801"/>
                </a:xfrm>
                <a:prstGeom prst="rect">
                  <a:avLst/>
                </a:prstGeom>
              </p:spPr>
            </p:pic>
          </p:grp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xmlns="" id="{FDE75B75-DA61-457C-B3AF-CA364E7C8B5F}"/>
                  </a:ext>
                </a:extLst>
              </p:cNvPr>
              <p:cNvSpPr txBox="1"/>
              <p:nvPr/>
            </p:nvSpPr>
            <p:spPr>
              <a:xfrm>
                <a:off x="10097406" y="2502324"/>
                <a:ext cx="2225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Protección de la salud y seguridad</a:t>
                </a: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xmlns="" id="{24204A3B-BDC2-43F1-AF24-18539BCE02C3}"/>
                </a:ext>
              </a:extLst>
            </p:cNvPr>
            <p:cNvGrpSpPr/>
            <p:nvPr/>
          </p:nvGrpSpPr>
          <p:grpSpPr>
            <a:xfrm>
              <a:off x="2175270" y="2807598"/>
              <a:ext cx="2628945" cy="1360724"/>
              <a:chOff x="4460591" y="2618048"/>
              <a:chExt cx="2628945" cy="1360724"/>
            </a:xfrm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xmlns="" id="{4592CD92-F7A5-4441-BFF6-CEF03D9CE984}"/>
                  </a:ext>
                </a:extLst>
              </p:cNvPr>
              <p:cNvGrpSpPr/>
              <p:nvPr/>
            </p:nvGrpSpPr>
            <p:grpSpPr>
              <a:xfrm>
                <a:off x="4633375" y="2799328"/>
                <a:ext cx="2456161" cy="1179444"/>
                <a:chOff x="4655523" y="2716052"/>
                <a:chExt cx="2456161" cy="1179444"/>
              </a:xfrm>
            </p:grpSpPr>
            <p:grpSp>
              <p:nvGrpSpPr>
                <p:cNvPr id="15" name="Grupo 14">
                  <a:extLst>
                    <a:ext uri="{FF2B5EF4-FFF2-40B4-BE49-F238E27FC236}">
                      <a16:creationId xmlns:a16="http://schemas.microsoft.com/office/drawing/2014/main" xmlns="" id="{9A008C93-E890-406E-BB81-AB4BB73B31D2}"/>
                    </a:ext>
                  </a:extLst>
                </p:cNvPr>
                <p:cNvGrpSpPr/>
                <p:nvPr/>
              </p:nvGrpSpPr>
              <p:grpSpPr>
                <a:xfrm>
                  <a:off x="4655523" y="3090015"/>
                  <a:ext cx="1719056" cy="705259"/>
                  <a:chOff x="4996209" y="2321534"/>
                  <a:chExt cx="1719056" cy="705259"/>
                </a:xfrm>
              </p:grpSpPr>
              <p:sp>
                <p:nvSpPr>
                  <p:cNvPr id="17" name="Rectángulo 16">
                    <a:extLst>
                      <a:ext uri="{FF2B5EF4-FFF2-40B4-BE49-F238E27FC236}">
                        <a16:creationId xmlns:a16="http://schemas.microsoft.com/office/drawing/2014/main" xmlns="" id="{8BE92D5F-393B-4264-B713-61C9A35344DC}"/>
                      </a:ext>
                    </a:extLst>
                  </p:cNvPr>
                  <p:cNvSpPr/>
                  <p:nvPr/>
                </p:nvSpPr>
                <p:spPr>
                  <a:xfrm>
                    <a:off x="4996209" y="2511753"/>
                    <a:ext cx="1606654" cy="515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PE" dirty="0"/>
                  </a:p>
                </p:txBody>
              </p:sp>
              <p:sp>
                <p:nvSpPr>
                  <p:cNvPr id="18" name="Rectángulo 17">
                    <a:extLst>
                      <a:ext uri="{FF2B5EF4-FFF2-40B4-BE49-F238E27FC236}">
                        <a16:creationId xmlns:a16="http://schemas.microsoft.com/office/drawing/2014/main" xmlns="" id="{D6390B8C-EFFC-45D5-A74C-1E57E09EEE27}"/>
                      </a:ext>
                    </a:extLst>
                  </p:cNvPr>
                  <p:cNvSpPr/>
                  <p:nvPr/>
                </p:nvSpPr>
                <p:spPr>
                  <a:xfrm>
                    <a:off x="6309210" y="2321534"/>
                    <a:ext cx="406055" cy="515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PE" dirty="0"/>
                  </a:p>
                </p:txBody>
              </p:sp>
            </p:grpSp>
            <p:pic>
              <p:nvPicPr>
                <p:cNvPr id="16" name="Picture 7">
                  <a:extLst>
                    <a:ext uri="{FF2B5EF4-FFF2-40B4-BE49-F238E27FC236}">
                      <a16:creationId xmlns:a16="http://schemas.microsoft.com/office/drawing/2014/main" xmlns="" id="{1AB7C6B4-7421-4167-8B91-ED24D9B9DF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870" t="40966" r="62249" b="41836"/>
                <a:stretch/>
              </p:blipFill>
              <p:spPr>
                <a:xfrm>
                  <a:off x="6140435" y="2716052"/>
                  <a:ext cx="971249" cy="1179444"/>
                </a:xfrm>
                <a:prstGeom prst="rect">
                  <a:avLst/>
                </a:prstGeom>
              </p:spPr>
            </p:pic>
          </p:grp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xmlns="" id="{5222CE42-561F-4D67-A1F3-BB1C288E5A6A}"/>
                  </a:ext>
                </a:extLst>
              </p:cNvPr>
              <p:cNvSpPr txBox="1"/>
              <p:nvPr/>
            </p:nvSpPr>
            <p:spPr>
              <a:xfrm>
                <a:off x="4460591" y="2618048"/>
                <a:ext cx="2225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Fortalecimiento del Sistema</a:t>
                </a:r>
              </a:p>
            </p:txBody>
          </p:sp>
        </p:grp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7B47556A-1715-45F2-BDF9-8DC2593D9500}"/>
                </a:ext>
              </a:extLst>
            </p:cNvPr>
            <p:cNvSpPr txBox="1"/>
            <p:nvPr/>
          </p:nvSpPr>
          <p:spPr>
            <a:xfrm>
              <a:off x="4642707" y="5827883"/>
              <a:ext cx="3172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 algn="ctr">
                <a:defRPr sz="1600" b="1">
                  <a:solidFill>
                    <a:srgbClr val="F8933C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P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Mecanismos de prevención y solución de conflictos</a:t>
              </a:r>
            </a:p>
          </p:txBody>
        </p:sp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xmlns="" id="{7F5149FB-2CE3-47AF-8803-8954966E2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4" t="67634" r="40091" b="17499"/>
            <a:stretch/>
          </p:blipFill>
          <p:spPr>
            <a:xfrm>
              <a:off x="5609930" y="4880604"/>
              <a:ext cx="1032935" cy="1019590"/>
            </a:xfrm>
            <a:prstGeom prst="rect">
              <a:avLst/>
            </a:prstGeom>
          </p:spPr>
        </p:pic>
      </p:grp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11E17931-E957-4FF1-B3DA-61424002E6D8}"/>
              </a:ext>
            </a:extLst>
          </p:cNvPr>
          <p:cNvSpPr txBox="1">
            <a:spLocks/>
          </p:cNvSpPr>
          <p:nvPr/>
        </p:nvSpPr>
        <p:spPr>
          <a:xfrm>
            <a:off x="577206" y="479977"/>
            <a:ext cx="11614794" cy="5274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dirty="0">
                <a:latin typeface="Gill Sans MT" panose="020B0502020104020203" pitchFamily="34" charset="0"/>
                <a:ea typeface="+mn-ea"/>
                <a:cs typeface="+mn-cs"/>
              </a:rPr>
              <a:t>EJES ESTRATÉGICOS DEL PLAN NACIONAL DE PROTECCIÓN DE LOS CONSUMIDORES*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A83BCAE-A26F-4717-9CC7-E3C0BEE8A631}"/>
              </a:ext>
            </a:extLst>
          </p:cNvPr>
          <p:cNvSpPr txBox="1"/>
          <p:nvPr/>
        </p:nvSpPr>
        <p:spPr>
          <a:xfrm>
            <a:off x="77334" y="6459583"/>
            <a:ext cx="747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es-PE" sz="1500" dirty="0">
                <a:solidFill>
                  <a:schemeClr val="bg1">
                    <a:lumMod val="50000"/>
                  </a:schemeClr>
                </a:solidFill>
              </a:rPr>
              <a:t>Decreto Supremo Nº 024-2017-PCM, respectivamente.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xmlns="" id="{3F2DD15D-D05E-48AB-B7AA-A5500B73CD56}"/>
              </a:ext>
            </a:extLst>
          </p:cNvPr>
          <p:cNvGrpSpPr/>
          <p:nvPr/>
        </p:nvGrpSpPr>
        <p:grpSpPr>
          <a:xfrm>
            <a:off x="8468642" y="3606435"/>
            <a:ext cx="3459956" cy="923330"/>
            <a:chOff x="8468642" y="3606435"/>
            <a:chExt cx="3459956" cy="923330"/>
          </a:xfrm>
        </p:grpSpPr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xmlns="" id="{A03D5E5C-E06C-40AA-BE86-94C2244C544B}"/>
                </a:ext>
              </a:extLst>
            </p:cNvPr>
            <p:cNvSpPr/>
            <p:nvPr/>
          </p:nvSpPr>
          <p:spPr>
            <a:xfrm>
              <a:off x="8468642" y="3606435"/>
              <a:ext cx="3319910" cy="92333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xmlns="" id="{ADE8D290-420A-4831-8A03-35F888660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489"/>
            <a:stretch/>
          </p:blipFill>
          <p:spPr>
            <a:xfrm>
              <a:off x="8468642" y="3606435"/>
              <a:ext cx="595304" cy="755561"/>
            </a:xfrm>
            <a:prstGeom prst="rect">
              <a:avLst/>
            </a:prstGeom>
          </p:spPr>
        </p:pic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xmlns="" id="{D80F8222-E534-4B3B-AC1A-1129C957FB1E}"/>
                </a:ext>
              </a:extLst>
            </p:cNvPr>
            <p:cNvSpPr txBox="1"/>
            <p:nvPr/>
          </p:nvSpPr>
          <p:spPr>
            <a:xfrm>
              <a:off x="9094605" y="3606435"/>
              <a:ext cx="28339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b="1" dirty="0"/>
                <a:t>SISTEMA NACIONAL DE ALERTAS DE PRODUCTOS PELIGROSOS</a:t>
              </a:r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007ADA2D-C324-426E-B0D1-FA6FD4F7B7CB}"/>
              </a:ext>
            </a:extLst>
          </p:cNvPr>
          <p:cNvSpPr txBox="1"/>
          <p:nvPr/>
        </p:nvSpPr>
        <p:spPr>
          <a:xfrm>
            <a:off x="7828672" y="2818605"/>
            <a:ext cx="22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rgbClr val="E5251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Protección de la salud y seguridad</a:t>
            </a:r>
          </a:p>
        </p:txBody>
      </p:sp>
    </p:spTree>
    <p:extLst>
      <p:ext uri="{BB962C8B-B14F-4D97-AF65-F5344CB8AC3E}">
        <p14:creationId xmlns:p14="http://schemas.microsoft.com/office/powerpoint/2010/main" val="20627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1E44B297-0AC7-4B30-A88C-63CDBA0DB128}"/>
              </a:ext>
            </a:extLst>
          </p:cNvPr>
          <p:cNvSpPr/>
          <p:nvPr/>
        </p:nvSpPr>
        <p:spPr>
          <a:xfrm>
            <a:off x="10134600" y="5981700"/>
            <a:ext cx="20574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AE62C806-F82B-4361-986A-5BCE86DD455F}"/>
              </a:ext>
            </a:extLst>
          </p:cNvPr>
          <p:cNvGrpSpPr/>
          <p:nvPr/>
        </p:nvGrpSpPr>
        <p:grpSpPr>
          <a:xfrm>
            <a:off x="435205" y="611053"/>
            <a:ext cx="613495" cy="527452"/>
            <a:chOff x="698073" y="3009111"/>
            <a:chExt cx="916237" cy="787734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xmlns="" id="{7D10C191-2CF6-4BB0-89EB-5A18E8C4028E}"/>
                </a:ext>
              </a:extLst>
            </p:cNvPr>
            <p:cNvSpPr/>
            <p:nvPr/>
          </p:nvSpPr>
          <p:spPr>
            <a:xfrm>
              <a:off x="864881" y="3047416"/>
              <a:ext cx="749429" cy="749429"/>
            </a:xfrm>
            <a:prstGeom prst="ellipse">
              <a:avLst/>
            </a:prstGeom>
            <a:solidFill>
              <a:srgbClr val="FD96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2BBC56F9-5B48-457A-A585-B10239597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398" b="31991"/>
            <a:stretch/>
          </p:blipFill>
          <p:spPr>
            <a:xfrm>
              <a:off x="698073" y="3009111"/>
              <a:ext cx="749429" cy="701505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E3FE4979-B1A5-4ADB-9647-7E840805AA31}"/>
              </a:ext>
            </a:extLst>
          </p:cNvPr>
          <p:cNvSpPr txBox="1"/>
          <p:nvPr/>
        </p:nvSpPr>
        <p:spPr>
          <a:xfrm>
            <a:off x="3832246" y="2982045"/>
            <a:ext cx="2059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latin typeface="Arial" charset="0"/>
                <a:cs typeface="Arial" charset="0"/>
              </a:rPr>
              <a:t>ELABORACIÓN DE MARCO NORMATIVO 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4A915920-BE21-439B-866C-FA502B951823}"/>
              </a:ext>
            </a:extLst>
          </p:cNvPr>
          <p:cNvGrpSpPr/>
          <p:nvPr/>
        </p:nvGrpSpPr>
        <p:grpSpPr>
          <a:xfrm>
            <a:off x="268397" y="376171"/>
            <a:ext cx="916237" cy="787734"/>
            <a:chOff x="698073" y="3009111"/>
            <a:chExt cx="916237" cy="787734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xmlns="" id="{3BF6AA0D-D5F3-43BA-B438-91D6144A9D1A}"/>
                </a:ext>
              </a:extLst>
            </p:cNvPr>
            <p:cNvSpPr/>
            <p:nvPr/>
          </p:nvSpPr>
          <p:spPr>
            <a:xfrm>
              <a:off x="864881" y="3047416"/>
              <a:ext cx="749429" cy="749429"/>
            </a:xfrm>
            <a:prstGeom prst="ellipse">
              <a:avLst/>
            </a:prstGeom>
            <a:solidFill>
              <a:srgbClr val="FD96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xmlns="" id="{5083378E-C993-4078-B865-2C6C2B542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398" b="31991"/>
            <a:stretch/>
          </p:blipFill>
          <p:spPr>
            <a:xfrm>
              <a:off x="698073" y="3009111"/>
              <a:ext cx="749429" cy="701505"/>
            </a:xfrm>
            <a:prstGeom prst="rect">
              <a:avLst/>
            </a:prstGeom>
          </p:spPr>
        </p:pic>
      </p:grp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4C772A07-675D-44B4-8F5A-C8ED45C6C8DD}"/>
              </a:ext>
            </a:extLst>
          </p:cNvPr>
          <p:cNvSpPr/>
          <p:nvPr/>
        </p:nvSpPr>
        <p:spPr>
          <a:xfrm>
            <a:off x="0" y="-16549"/>
            <a:ext cx="2381956" cy="6874549"/>
          </a:xfrm>
          <a:prstGeom prst="rect">
            <a:avLst/>
          </a:prstGeom>
          <a:solidFill>
            <a:srgbClr val="F8A6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5973DEA0-0ADD-43CF-A6AE-8BD0E13BA1BB}"/>
              </a:ext>
            </a:extLst>
          </p:cNvPr>
          <p:cNvSpPr/>
          <p:nvPr/>
        </p:nvSpPr>
        <p:spPr>
          <a:xfrm>
            <a:off x="64081" y="1280344"/>
            <a:ext cx="22411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sz="2000" b="1" dirty="0">
                <a:latin typeface="Gill Sans MT" panose="020B0502020104020203" pitchFamily="34" charset="0"/>
              </a:rPr>
              <a:t>SISTEMA NACIONAL DE ALERTAS DE PRODUCTOS PELIGROSOS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4DECD275-D6FC-416D-95C9-E4317BD4A5D5}"/>
              </a:ext>
            </a:extLst>
          </p:cNvPr>
          <p:cNvSpPr/>
          <p:nvPr/>
        </p:nvSpPr>
        <p:spPr>
          <a:xfrm>
            <a:off x="767644" y="3109786"/>
            <a:ext cx="846666" cy="84666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81EEAA0B-C6EC-40C3-963A-EEEC6B1BE0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98" b="31991"/>
          <a:stretch/>
        </p:blipFill>
        <p:spPr>
          <a:xfrm>
            <a:off x="656750" y="3109693"/>
            <a:ext cx="749429" cy="701505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3916F3CB-FA13-44B0-8454-8EA38A0D9B98}"/>
              </a:ext>
            </a:extLst>
          </p:cNvPr>
          <p:cNvSpPr txBox="1"/>
          <p:nvPr/>
        </p:nvSpPr>
        <p:spPr>
          <a:xfrm>
            <a:off x="5337632" y="3665366"/>
            <a:ext cx="2059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latin typeface="Arial" charset="0"/>
                <a:cs typeface="Arial" charset="0"/>
              </a:rPr>
              <a:t>EJECUCIÓN DE PROCEDIMIENTO DE ALERTAS </a:t>
            </a:r>
          </a:p>
          <a:p>
            <a:endParaRPr lang="es-PE" sz="1400" b="1" dirty="0">
              <a:solidFill>
                <a:srgbClr val="F392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BF984A52-F81C-4F55-8914-1DB782A01BB6}"/>
              </a:ext>
            </a:extLst>
          </p:cNvPr>
          <p:cNvSpPr txBox="1"/>
          <p:nvPr/>
        </p:nvSpPr>
        <p:spPr>
          <a:xfrm>
            <a:off x="8755779" y="3069311"/>
            <a:ext cx="27090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latin typeface="Arial" charset="0"/>
                <a:cs typeface="Arial" charset="0"/>
              </a:rPr>
              <a:t>PROYECTO DE MODIFICACIÓN DE </a:t>
            </a:r>
          </a:p>
          <a:p>
            <a:r>
              <a:rPr lang="es-PE" sz="1400" b="1" dirty="0">
                <a:latin typeface="Arial" charset="0"/>
                <a:cs typeface="Arial" charset="0"/>
              </a:rPr>
              <a:t>D.S 050-2016-PCM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787B2F52-10B0-434C-95D9-60D7C837EFD9}"/>
              </a:ext>
            </a:extLst>
          </p:cNvPr>
          <p:cNvSpPr txBox="1"/>
          <p:nvPr/>
        </p:nvSpPr>
        <p:spPr>
          <a:xfrm>
            <a:off x="6857851" y="2315378"/>
            <a:ext cx="2199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latin typeface="Arial" charset="0"/>
                <a:cs typeface="Arial" charset="0"/>
              </a:rPr>
              <a:t>CREACIÓN DE LA PLATAFORMA WEB</a:t>
            </a:r>
          </a:p>
          <a:p>
            <a:r>
              <a:rPr lang="es-PE" sz="1400" b="1" dirty="0">
                <a:solidFill>
                  <a:srgbClr val="F39200"/>
                </a:solidFill>
                <a:latin typeface="Arial" charset="0"/>
                <a:cs typeface="Arial" charset="0"/>
              </a:rPr>
              <a:t>(10.04.2018)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C5DC51DB-DCF1-4F49-B345-94560220F444}"/>
              </a:ext>
            </a:extLst>
          </p:cNvPr>
          <p:cNvSpPr txBox="1"/>
          <p:nvPr/>
        </p:nvSpPr>
        <p:spPr>
          <a:xfrm>
            <a:off x="8805147" y="1642066"/>
            <a:ext cx="3039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>
                <a:latin typeface="Arial" charset="0"/>
                <a:cs typeface="Arial" charset="0"/>
              </a:rPr>
              <a:t>SISTEMA DE LA RED DE INFORMACIÓN SOBRE ACCIDENTES DEL CONSUMIDOR </a:t>
            </a:r>
          </a:p>
          <a:p>
            <a:pPr algn="r"/>
            <a:r>
              <a:rPr lang="es-PE" sz="1400" b="1" dirty="0">
                <a:solidFill>
                  <a:srgbClr val="F39200"/>
                </a:solidFill>
                <a:latin typeface="Arial" charset="0"/>
                <a:cs typeface="Arial" charset="0"/>
              </a:rPr>
              <a:t>2018-2019</a:t>
            </a:r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xmlns="" id="{A66BDE32-A0DF-4E35-9C53-55E14CFE9B09}"/>
              </a:ext>
            </a:extLst>
          </p:cNvPr>
          <p:cNvSpPr/>
          <p:nvPr/>
        </p:nvSpPr>
        <p:spPr>
          <a:xfrm rot="21351075">
            <a:off x="1822127" y="3868411"/>
            <a:ext cx="11396984" cy="2850966"/>
          </a:xfrm>
          <a:prstGeom prst="rightArrow">
            <a:avLst>
              <a:gd name="adj1" fmla="val 50000"/>
              <a:gd name="adj2" fmla="val 45824"/>
            </a:avLst>
          </a:prstGeom>
          <a:gradFill>
            <a:gsLst>
              <a:gs pos="14000">
                <a:schemeClr val="bg1">
                  <a:lumMod val="95000"/>
                </a:schemeClr>
              </a:gs>
              <a:gs pos="95000">
                <a:schemeClr val="bg1">
                  <a:lumMod val="50000"/>
                </a:schemeClr>
              </a:gs>
            </a:gsLst>
            <a:lin ang="5400000" scaled="1"/>
          </a:gra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isometricOffAxis1Top">
              <a:rot lat="18601863" lon="17894275" rev="3865050"/>
            </a:camera>
            <a:lightRig rig="threePt" dir="t"/>
          </a:scene3d>
          <a:sp3d contourW="63500" prstMaterial="powder">
            <a:bevelT h="146050"/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35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B8E1669D-61D2-493D-A48A-B4D97134EE49}"/>
              </a:ext>
            </a:extLst>
          </p:cNvPr>
          <p:cNvSpPr txBox="1"/>
          <p:nvPr/>
        </p:nvSpPr>
        <p:spPr>
          <a:xfrm>
            <a:off x="2524686" y="4104688"/>
            <a:ext cx="22037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latin typeface="Arial" charset="0"/>
                <a:cs typeface="Arial" charset="0"/>
              </a:rPr>
              <a:t>MONITOREO DE ALERTAS A TRAVÉS DE REDES INTERNACIONALES</a:t>
            </a:r>
          </a:p>
          <a:p>
            <a:endParaRPr lang="es-PE" sz="1400" b="1" dirty="0">
              <a:solidFill>
                <a:srgbClr val="F392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651AB49-3CFE-4C25-9E25-5114C89AE620}"/>
              </a:ext>
            </a:extLst>
          </p:cNvPr>
          <p:cNvSpPr/>
          <p:nvPr/>
        </p:nvSpPr>
        <p:spPr>
          <a:xfrm>
            <a:off x="2747178" y="5933497"/>
            <a:ext cx="1105987" cy="3298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9C6DDFEF-7A01-4D7C-BBED-153532171360}"/>
              </a:ext>
            </a:extLst>
          </p:cNvPr>
          <p:cNvSpPr/>
          <p:nvPr/>
        </p:nvSpPr>
        <p:spPr>
          <a:xfrm>
            <a:off x="4435567" y="5635480"/>
            <a:ext cx="1105987" cy="3298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2013-2014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FE28114D-6D83-4560-AAB7-D7655EC2E23D}"/>
              </a:ext>
            </a:extLst>
          </p:cNvPr>
          <p:cNvSpPr/>
          <p:nvPr/>
        </p:nvSpPr>
        <p:spPr>
          <a:xfrm>
            <a:off x="5912728" y="5198747"/>
            <a:ext cx="1105987" cy="3298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2015-2016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1DBFBBE8-6D27-40EA-96BA-B545ECDEB054}"/>
              </a:ext>
            </a:extLst>
          </p:cNvPr>
          <p:cNvSpPr/>
          <p:nvPr/>
        </p:nvSpPr>
        <p:spPr>
          <a:xfrm>
            <a:off x="7751121" y="4739938"/>
            <a:ext cx="1105987" cy="329810"/>
          </a:xfrm>
          <a:prstGeom prst="rect">
            <a:avLst/>
          </a:prstGeom>
          <a:solidFill>
            <a:srgbClr val="F39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0841FBE8-BAE3-4125-A7C1-0B5DD0E57DA1}"/>
              </a:ext>
            </a:extLst>
          </p:cNvPr>
          <p:cNvSpPr/>
          <p:nvPr/>
        </p:nvSpPr>
        <p:spPr>
          <a:xfrm>
            <a:off x="9173026" y="4376308"/>
            <a:ext cx="1105987" cy="329810"/>
          </a:xfrm>
          <a:prstGeom prst="rect">
            <a:avLst/>
          </a:prstGeom>
          <a:solidFill>
            <a:srgbClr val="F39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A00E0C39-37BE-426F-97AA-F021B3BDDAC9}"/>
              </a:ext>
            </a:extLst>
          </p:cNvPr>
          <p:cNvSpPr/>
          <p:nvPr/>
        </p:nvSpPr>
        <p:spPr>
          <a:xfrm>
            <a:off x="10746207" y="4060578"/>
            <a:ext cx="1105987" cy="329810"/>
          </a:xfrm>
          <a:prstGeom prst="rect">
            <a:avLst/>
          </a:prstGeom>
          <a:solidFill>
            <a:srgbClr val="F39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2018-2019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91D25F8F-2E3A-42B5-BC0B-A9280D0788BE}"/>
              </a:ext>
            </a:extLst>
          </p:cNvPr>
          <p:cNvCxnSpPr/>
          <p:nvPr/>
        </p:nvCxnSpPr>
        <p:spPr>
          <a:xfrm>
            <a:off x="3323773" y="5069748"/>
            <a:ext cx="0" cy="89554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xmlns="" id="{CAA5F6BB-2F5C-4BA9-82B3-76F01C4B0544}"/>
              </a:ext>
            </a:extLst>
          </p:cNvPr>
          <p:cNvCxnSpPr>
            <a:cxnSpLocks/>
          </p:cNvCxnSpPr>
          <p:nvPr/>
        </p:nvCxnSpPr>
        <p:spPr>
          <a:xfrm>
            <a:off x="4832148" y="3494846"/>
            <a:ext cx="0" cy="21406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xmlns="" id="{7DD61D6D-F01E-4573-86BA-2EA9B7B3DA23}"/>
              </a:ext>
            </a:extLst>
          </p:cNvPr>
          <p:cNvCxnSpPr>
            <a:cxnSpLocks/>
          </p:cNvCxnSpPr>
          <p:nvPr/>
        </p:nvCxnSpPr>
        <p:spPr>
          <a:xfrm>
            <a:off x="6300990" y="4390388"/>
            <a:ext cx="0" cy="78183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xmlns="" id="{A1F8CD75-3666-4CFA-9FC3-1D336BAC5E19}"/>
              </a:ext>
            </a:extLst>
          </p:cNvPr>
          <p:cNvCxnSpPr>
            <a:cxnSpLocks/>
          </p:cNvCxnSpPr>
          <p:nvPr/>
        </p:nvCxnSpPr>
        <p:spPr>
          <a:xfrm>
            <a:off x="8064476" y="3068965"/>
            <a:ext cx="0" cy="167097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xmlns="" id="{AC77F4FB-A862-4857-B3FA-8D575EBA3455}"/>
              </a:ext>
            </a:extLst>
          </p:cNvPr>
          <p:cNvCxnSpPr>
            <a:cxnSpLocks/>
          </p:cNvCxnSpPr>
          <p:nvPr/>
        </p:nvCxnSpPr>
        <p:spPr>
          <a:xfrm>
            <a:off x="9742324" y="3811198"/>
            <a:ext cx="0" cy="57919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xmlns="" id="{FC745F5C-9F04-4D42-99BD-2E7B9C1D471D}"/>
              </a:ext>
            </a:extLst>
          </p:cNvPr>
          <p:cNvCxnSpPr>
            <a:cxnSpLocks/>
          </p:cNvCxnSpPr>
          <p:nvPr/>
        </p:nvCxnSpPr>
        <p:spPr>
          <a:xfrm>
            <a:off x="11520326" y="2658306"/>
            <a:ext cx="0" cy="14022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ítulo 1">
            <a:extLst>
              <a:ext uri="{FF2B5EF4-FFF2-40B4-BE49-F238E27FC236}">
                <a16:creationId xmlns:a16="http://schemas.microsoft.com/office/drawing/2014/main" xmlns="" id="{790AEA56-0A63-4F29-A3BA-DEDAC0A5FA4D}"/>
              </a:ext>
            </a:extLst>
          </p:cNvPr>
          <p:cNvSpPr txBox="1">
            <a:spLocks/>
          </p:cNvSpPr>
          <p:nvPr/>
        </p:nvSpPr>
        <p:spPr>
          <a:xfrm>
            <a:off x="2552396" y="636453"/>
            <a:ext cx="11614794" cy="5274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dirty="0">
                <a:latin typeface="Gill Sans MT" panose="020B0502020104020203" pitchFamily="34" charset="0"/>
                <a:ea typeface="+mn-ea"/>
                <a:cs typeface="+mn-cs"/>
              </a:rPr>
              <a:t>AVANCE PROGRESIVO:</a:t>
            </a:r>
          </a:p>
        </p:txBody>
      </p:sp>
    </p:spTree>
    <p:extLst>
      <p:ext uri="{BB962C8B-B14F-4D97-AF65-F5344CB8AC3E}">
        <p14:creationId xmlns:p14="http://schemas.microsoft.com/office/powerpoint/2010/main" val="416212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  <p:bldP spid="22" grpId="0"/>
      <p:bldP spid="30" grpId="0"/>
      <p:bldP spid="32" grpId="0"/>
      <p:bldP spid="14" grpId="0"/>
      <p:bldP spid="7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98C1B38A-0C62-4F43-8E32-51D46F1CAA7E}"/>
              </a:ext>
            </a:extLst>
          </p:cNvPr>
          <p:cNvGrpSpPr/>
          <p:nvPr/>
        </p:nvGrpSpPr>
        <p:grpSpPr>
          <a:xfrm>
            <a:off x="1195249" y="2268816"/>
            <a:ext cx="4200002" cy="2843902"/>
            <a:chOff x="1112224" y="1869481"/>
            <a:chExt cx="4200002" cy="2843902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xmlns="" id="{F643E7DA-6D32-4F39-A7B9-755A29154E59}"/>
                </a:ext>
              </a:extLst>
            </p:cNvPr>
            <p:cNvGrpSpPr/>
            <p:nvPr/>
          </p:nvGrpSpPr>
          <p:grpSpPr>
            <a:xfrm>
              <a:off x="1112224" y="1869481"/>
              <a:ext cx="4200002" cy="2843902"/>
              <a:chOff x="993350" y="3031841"/>
              <a:chExt cx="3983964" cy="2918299"/>
            </a:xfrm>
          </p:grpSpPr>
          <p:sp>
            <p:nvSpPr>
              <p:cNvPr id="7" name="Rectángulo redondeado 39">
                <a:extLst>
                  <a:ext uri="{FF2B5EF4-FFF2-40B4-BE49-F238E27FC236}">
                    <a16:creationId xmlns:a16="http://schemas.microsoft.com/office/drawing/2014/main" xmlns="" id="{85E53820-BEFF-4966-921B-7FB953EE16F7}"/>
                  </a:ext>
                </a:extLst>
              </p:cNvPr>
              <p:cNvSpPr/>
              <p:nvPr/>
            </p:nvSpPr>
            <p:spPr>
              <a:xfrm>
                <a:off x="1575749" y="3031841"/>
                <a:ext cx="2813508" cy="1560242"/>
              </a:xfrm>
              <a:prstGeom prst="roundRect">
                <a:avLst/>
              </a:prstGeom>
              <a:solidFill>
                <a:srgbClr val="4149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dirty="0"/>
              </a:p>
            </p:txBody>
          </p:sp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xmlns="" id="{C631CB6F-DE20-4165-9731-5282E6696F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005" b="4911"/>
              <a:stretch/>
            </p:blipFill>
            <p:spPr>
              <a:xfrm>
                <a:off x="993350" y="3252486"/>
                <a:ext cx="3983964" cy="2697654"/>
              </a:xfrm>
              <a:prstGeom prst="rect">
                <a:avLst/>
              </a:prstGeom>
            </p:spPr>
          </p:pic>
        </p:grp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31E8D009-091D-4853-B39F-D17D906B2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36" t="8159" r="12272" b="16418"/>
            <a:stretch/>
          </p:blipFill>
          <p:spPr>
            <a:xfrm>
              <a:off x="1866893" y="2073884"/>
              <a:ext cx="2691459" cy="1531083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140EAB4-ECEC-4FAC-A200-EAAD663CD054}"/>
              </a:ext>
            </a:extLst>
          </p:cNvPr>
          <p:cNvSpPr txBox="1"/>
          <p:nvPr/>
        </p:nvSpPr>
        <p:spPr>
          <a:xfrm>
            <a:off x="5933217" y="3272189"/>
            <a:ext cx="5176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Sistema de Alertas de Productos y Servicios Peligrosos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se crea con el fin de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advertir a la ciudadanía acerca de productos o servicios comercializados en el Perú, que podrían ponerlos en riesgo.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928A453-379E-4FBB-942C-FA5FD1EAB211}"/>
              </a:ext>
            </a:extLst>
          </p:cNvPr>
          <p:cNvSpPr txBox="1"/>
          <p:nvPr/>
        </p:nvSpPr>
        <p:spPr>
          <a:xfrm>
            <a:off x="41419" y="6491537"/>
            <a:ext cx="4200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Desde su creación en el año 2012 a la fecha.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FA00BB6F-2C08-47FD-A3EE-D9BF1B751600}"/>
              </a:ext>
            </a:extLst>
          </p:cNvPr>
          <p:cNvGrpSpPr/>
          <p:nvPr/>
        </p:nvGrpSpPr>
        <p:grpSpPr>
          <a:xfrm>
            <a:off x="5960513" y="4864191"/>
            <a:ext cx="5176061" cy="630942"/>
            <a:chOff x="5933217" y="5319283"/>
            <a:chExt cx="5176061" cy="630942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0590166D-AEEE-450B-BDA2-D8C352C578EA}"/>
                </a:ext>
              </a:extLst>
            </p:cNvPr>
            <p:cNvSpPr/>
            <p:nvPr/>
          </p:nvSpPr>
          <p:spPr>
            <a:xfrm>
              <a:off x="6610833" y="5319283"/>
              <a:ext cx="4498445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PE" sz="3500" b="1" dirty="0">
                  <a:latin typeface="Arial" panose="020B0604020202020204" pitchFamily="34" charset="0"/>
                  <a:cs typeface="Arial" panose="020B0604020202020204" pitchFamily="34" charset="0"/>
                </a:rPr>
                <a:t>2 331 852 </a:t>
              </a:r>
              <a:r>
                <a:rPr lang="es-PE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beneficiarios*</a:t>
              </a: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FE1C6DD8-BB24-4174-B54C-E6B838B41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217" y="5341082"/>
              <a:ext cx="677616" cy="609143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4F64CE7-AA5B-4494-BB67-1C1665A15B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54" y="1639867"/>
            <a:ext cx="3622883" cy="131100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4611B0B-1F89-463E-9FAA-9D66E6BDD948}"/>
              </a:ext>
            </a:extLst>
          </p:cNvPr>
          <p:cNvSpPr txBox="1"/>
          <p:nvPr/>
        </p:nvSpPr>
        <p:spPr>
          <a:xfrm>
            <a:off x="1396547" y="5083371"/>
            <a:ext cx="390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hlinkClick r:id="rId6"/>
              </a:rPr>
              <a:t>http://www.alertasdeconsumo.gob.pe/</a:t>
            </a:r>
            <a:r>
              <a:rPr lang="es-PE" dirty="0"/>
              <a:t> 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522162E6-86CE-4FE9-8091-59E8F877528A}"/>
              </a:ext>
            </a:extLst>
          </p:cNvPr>
          <p:cNvSpPr txBox="1">
            <a:spLocks/>
          </p:cNvSpPr>
          <p:nvPr/>
        </p:nvSpPr>
        <p:spPr>
          <a:xfrm>
            <a:off x="1174998" y="510102"/>
            <a:ext cx="10448621" cy="5274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000" b="1" dirty="0">
                <a:latin typeface="Gill Sans MT" panose="020B0502020104020203" pitchFamily="34" charset="0"/>
                <a:ea typeface="+mn-ea"/>
                <a:cs typeface="+mn-cs"/>
              </a:rPr>
              <a:t>CREACIÓN DE LA PLATAFORMA WEB Y PERFORMANCE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AD85BC58-5A71-48D1-B306-5311C34A13B2}"/>
              </a:ext>
            </a:extLst>
          </p:cNvPr>
          <p:cNvGrpSpPr/>
          <p:nvPr/>
        </p:nvGrpSpPr>
        <p:grpSpPr>
          <a:xfrm>
            <a:off x="436300" y="553046"/>
            <a:ext cx="625889" cy="538108"/>
            <a:chOff x="698073" y="3009111"/>
            <a:chExt cx="916237" cy="787734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xmlns="" id="{FD160C37-2CB2-45CC-9E63-22D1A4E2B9AC}"/>
                </a:ext>
              </a:extLst>
            </p:cNvPr>
            <p:cNvSpPr/>
            <p:nvPr/>
          </p:nvSpPr>
          <p:spPr>
            <a:xfrm>
              <a:off x="864881" y="3047416"/>
              <a:ext cx="749429" cy="749429"/>
            </a:xfrm>
            <a:prstGeom prst="ellipse">
              <a:avLst/>
            </a:prstGeom>
            <a:solidFill>
              <a:srgbClr val="FD96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34A54ECF-DD22-41D3-8479-A740D8D0DC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398" b="31991"/>
            <a:stretch/>
          </p:blipFill>
          <p:spPr>
            <a:xfrm>
              <a:off x="698073" y="3009111"/>
              <a:ext cx="749429" cy="701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204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DB9E7D2-75E1-4F5A-85B8-4BED613A7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6817" r="21476" b="11118"/>
          <a:stretch/>
        </p:blipFill>
        <p:spPr>
          <a:xfrm>
            <a:off x="850452" y="1755463"/>
            <a:ext cx="3341225" cy="3811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D32DCFA-E63E-4879-B0CD-27ED1C4BF3C6}"/>
              </a:ext>
            </a:extLst>
          </p:cNvPr>
          <p:cNvSpPr txBox="1"/>
          <p:nvPr/>
        </p:nvSpPr>
        <p:spPr>
          <a:xfrm>
            <a:off x="1985186" y="5824678"/>
            <a:ext cx="9416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>
                <a:solidFill>
                  <a:schemeClr val="bg1">
                    <a:lumMod val="50000"/>
                  </a:schemeClr>
                </a:solidFill>
              </a:rPr>
              <a:t>(Vigente)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7E54E00-B926-45BE-A9E2-B25C34C1B64F}"/>
              </a:ext>
            </a:extLst>
          </p:cNvPr>
          <p:cNvSpPr txBox="1">
            <a:spLocks/>
          </p:cNvSpPr>
          <p:nvPr/>
        </p:nvSpPr>
        <p:spPr>
          <a:xfrm>
            <a:off x="1174998" y="510102"/>
            <a:ext cx="10448621" cy="5274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000" b="1" dirty="0">
                <a:latin typeface="Gill Sans MT" panose="020B0502020104020203" pitchFamily="34" charset="0"/>
                <a:ea typeface="+mn-ea"/>
                <a:cs typeface="+mn-cs"/>
              </a:rPr>
              <a:t>PROYECTO DE MODIFICACIÓN DE D.S 050-2016-PCM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5AA46971-B00C-4E93-B6F2-BD1AB6C8A3CE}"/>
              </a:ext>
            </a:extLst>
          </p:cNvPr>
          <p:cNvGrpSpPr/>
          <p:nvPr/>
        </p:nvGrpSpPr>
        <p:grpSpPr>
          <a:xfrm>
            <a:off x="436300" y="553046"/>
            <a:ext cx="625889" cy="538108"/>
            <a:chOff x="698073" y="3009111"/>
            <a:chExt cx="916237" cy="787734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C49A18F8-D4D7-4912-B892-FF9D6170B365}"/>
                </a:ext>
              </a:extLst>
            </p:cNvPr>
            <p:cNvSpPr/>
            <p:nvPr/>
          </p:nvSpPr>
          <p:spPr>
            <a:xfrm>
              <a:off x="864881" y="3047416"/>
              <a:ext cx="749429" cy="749429"/>
            </a:xfrm>
            <a:prstGeom prst="ellipse">
              <a:avLst/>
            </a:prstGeom>
            <a:solidFill>
              <a:srgbClr val="FD96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B835C3C2-7698-4198-BA42-79CCF8B2CF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398" b="31991"/>
            <a:stretch/>
          </p:blipFill>
          <p:spPr>
            <a:xfrm>
              <a:off x="698073" y="3009111"/>
              <a:ext cx="749429" cy="701505"/>
            </a:xfrm>
            <a:prstGeom prst="rect">
              <a:avLst/>
            </a:prstGeom>
          </p:spPr>
        </p:pic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EB654BE2-FB31-4EA0-AA1D-80C87996A607}"/>
              </a:ext>
            </a:extLst>
          </p:cNvPr>
          <p:cNvGrpSpPr/>
          <p:nvPr/>
        </p:nvGrpSpPr>
        <p:grpSpPr>
          <a:xfrm>
            <a:off x="5301620" y="4325694"/>
            <a:ext cx="6321999" cy="632091"/>
            <a:chOff x="5301620" y="4325694"/>
            <a:chExt cx="6321999" cy="632091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xmlns="" id="{E5A0F3AD-8E37-44BF-93B6-C3B4ED6A826A}"/>
                </a:ext>
              </a:extLst>
            </p:cNvPr>
            <p:cNvSpPr/>
            <p:nvPr/>
          </p:nvSpPr>
          <p:spPr>
            <a:xfrm>
              <a:off x="5301620" y="4325694"/>
              <a:ext cx="632091" cy="6320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xmlns="" id="{93EA5C94-1E88-44BA-B001-34F99E6C5EF0}"/>
                </a:ext>
              </a:extLst>
            </p:cNvPr>
            <p:cNvGrpSpPr/>
            <p:nvPr/>
          </p:nvGrpSpPr>
          <p:grpSpPr>
            <a:xfrm>
              <a:off x="5424535" y="4374671"/>
              <a:ext cx="6199084" cy="506898"/>
              <a:chOff x="5424535" y="4346096"/>
              <a:chExt cx="6199084" cy="506898"/>
            </a:xfrm>
          </p:grpSpPr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xmlns="" id="{A821748F-8708-4D42-9007-F1DE174A6390}"/>
                  </a:ext>
                </a:extLst>
              </p:cNvPr>
              <p:cNvSpPr txBox="1"/>
              <p:nvPr/>
            </p:nvSpPr>
            <p:spPr>
              <a:xfrm>
                <a:off x="6011157" y="4436134"/>
                <a:ext cx="56124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PE" sz="1600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CREACIÓN</a:t>
                </a:r>
                <a:r>
                  <a:rPr lang="es-PE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UNA NUEVA PLATAFORMA WEB</a:t>
                </a:r>
              </a:p>
            </p:txBody>
          </p:sp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xmlns="" id="{93F188D3-6EC3-43EC-8D94-1CD2AC544F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2115" t="24812" r="42115" b="42074"/>
              <a:stretch/>
            </p:blipFill>
            <p:spPr>
              <a:xfrm>
                <a:off x="5424535" y="4346096"/>
                <a:ext cx="386260" cy="506898"/>
              </a:xfrm>
              <a:prstGeom prst="rect">
                <a:avLst/>
              </a:prstGeom>
            </p:spPr>
          </p:pic>
        </p:grp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BAD0FD0E-4FE6-4464-8274-5BADB4B75EE1}"/>
              </a:ext>
            </a:extLst>
          </p:cNvPr>
          <p:cNvGrpSpPr/>
          <p:nvPr/>
        </p:nvGrpSpPr>
        <p:grpSpPr>
          <a:xfrm>
            <a:off x="5301621" y="1646697"/>
            <a:ext cx="6244304" cy="715319"/>
            <a:chOff x="5301621" y="1646697"/>
            <a:chExt cx="6244304" cy="715319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xmlns="" id="{9A124CD2-7F8B-4AD9-8B62-5FCA9B8F3BD4}"/>
                </a:ext>
              </a:extLst>
            </p:cNvPr>
            <p:cNvSpPr txBox="1"/>
            <p:nvPr/>
          </p:nvSpPr>
          <p:spPr>
            <a:xfrm>
              <a:off x="6018306" y="1703170"/>
              <a:ext cx="55276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PE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REDUCCIÓN DE PLAZOS Y ELIMINACIÓN DE EXPEDIENTES FÍSICOS</a:t>
              </a:r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xmlns="" id="{E5B5E799-73CE-47BB-9B50-FA46213F18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-11094" r="83394"/>
            <a:stretch/>
          </p:blipFill>
          <p:spPr>
            <a:xfrm>
              <a:off x="5301621" y="1646697"/>
              <a:ext cx="677616" cy="715319"/>
            </a:xfrm>
            <a:prstGeom prst="rect">
              <a:avLst/>
            </a:prstGeom>
          </p:spPr>
        </p:pic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B57F1ED3-B7D6-4088-BD1E-A2DB8ADC38AC}"/>
              </a:ext>
            </a:extLst>
          </p:cNvPr>
          <p:cNvGrpSpPr/>
          <p:nvPr/>
        </p:nvGrpSpPr>
        <p:grpSpPr>
          <a:xfrm>
            <a:off x="5292223" y="2556293"/>
            <a:ext cx="6267896" cy="611978"/>
            <a:chOff x="5292223" y="2556293"/>
            <a:chExt cx="6267896" cy="611978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xmlns="" id="{A4A54A8A-5870-4D1A-96EF-50D23701009E}"/>
                </a:ext>
              </a:extLst>
            </p:cNvPr>
            <p:cNvSpPr/>
            <p:nvPr/>
          </p:nvSpPr>
          <p:spPr>
            <a:xfrm>
              <a:off x="5292223" y="2556293"/>
              <a:ext cx="611978" cy="611978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xmlns="" id="{49E7DEB3-686A-419C-AD10-E381C3221D08}"/>
                </a:ext>
              </a:extLst>
            </p:cNvPr>
            <p:cNvGrpSpPr/>
            <p:nvPr/>
          </p:nvGrpSpPr>
          <p:grpSpPr>
            <a:xfrm>
              <a:off x="5401647" y="2560779"/>
              <a:ext cx="6158472" cy="584775"/>
              <a:chOff x="5401647" y="2560779"/>
              <a:chExt cx="6158472" cy="584775"/>
            </a:xfrm>
          </p:grpSpPr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xmlns="" id="{8852F2D5-4DB3-4233-9EB1-07A674790BFE}"/>
                  </a:ext>
                </a:extLst>
              </p:cNvPr>
              <p:cNvSpPr txBox="1"/>
              <p:nvPr/>
            </p:nvSpPr>
            <p:spPr>
              <a:xfrm>
                <a:off x="6032500" y="2560779"/>
                <a:ext cx="55276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PE" sz="1600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SIMPLIFICACIÓN DE PROCEDIMIENTO DE DIFUSIÓN DE ALERTAS Y ADVERTENCIAS</a:t>
                </a:r>
              </a:p>
            </p:txBody>
          </p:sp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xmlns="" id="{38B30B1E-2774-486E-85F6-6B84528684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01647" y="2677616"/>
                <a:ext cx="419291" cy="369332"/>
              </a:xfrm>
              <a:prstGeom prst="rect">
                <a:avLst/>
              </a:prstGeom>
            </p:spPr>
          </p:pic>
        </p:grp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xmlns="" id="{F991084A-E874-4514-9CDE-25E1093ABD91}"/>
              </a:ext>
            </a:extLst>
          </p:cNvPr>
          <p:cNvGrpSpPr/>
          <p:nvPr/>
        </p:nvGrpSpPr>
        <p:grpSpPr>
          <a:xfrm>
            <a:off x="5303094" y="3469048"/>
            <a:ext cx="6230862" cy="611978"/>
            <a:chOff x="5303094" y="3469048"/>
            <a:chExt cx="6230862" cy="611978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xmlns="" id="{FB437D0B-2424-42AB-A33F-6871045BD484}"/>
                </a:ext>
              </a:extLst>
            </p:cNvPr>
            <p:cNvGrpSpPr/>
            <p:nvPr/>
          </p:nvGrpSpPr>
          <p:grpSpPr>
            <a:xfrm>
              <a:off x="5303094" y="3469048"/>
              <a:ext cx="6230862" cy="611978"/>
              <a:chOff x="5303094" y="3469048"/>
              <a:chExt cx="6230862" cy="611978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xmlns="" id="{7E48959C-FCDB-45E7-9CBE-1D79996EC818}"/>
                  </a:ext>
                </a:extLst>
              </p:cNvPr>
              <p:cNvSpPr txBox="1"/>
              <p:nvPr/>
            </p:nvSpPr>
            <p:spPr>
              <a:xfrm>
                <a:off x="6006337" y="3581569"/>
                <a:ext cx="55276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PE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REPORTES DE RIESGO DE LOS CONSUMIDORES</a:t>
                </a:r>
              </a:p>
            </p:txBody>
          </p:sp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xmlns="" id="{360141D3-F9EC-4436-A26C-5B3E999A5192}"/>
                  </a:ext>
                </a:extLst>
              </p:cNvPr>
              <p:cNvSpPr/>
              <p:nvPr/>
            </p:nvSpPr>
            <p:spPr>
              <a:xfrm>
                <a:off x="5303094" y="3469048"/>
                <a:ext cx="611978" cy="611978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dirty="0"/>
              </a:p>
            </p:txBody>
          </p:sp>
        </p:grp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xmlns="" id="{F2626200-4653-498B-8B36-95B3FB19B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2518" y="3590371"/>
              <a:ext cx="419291" cy="369332"/>
            </a:xfrm>
            <a:prstGeom prst="rect">
              <a:avLst/>
            </a:prstGeom>
          </p:spPr>
        </p:pic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xmlns="" id="{E705956E-00DC-481F-8D6C-9A31F20E65ED}"/>
              </a:ext>
            </a:extLst>
          </p:cNvPr>
          <p:cNvGrpSpPr/>
          <p:nvPr/>
        </p:nvGrpSpPr>
        <p:grpSpPr>
          <a:xfrm>
            <a:off x="5299150" y="5144018"/>
            <a:ext cx="6888533" cy="611978"/>
            <a:chOff x="5299150" y="5144018"/>
            <a:chExt cx="6888533" cy="611978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xmlns="" id="{3C3F4CBF-2339-4A28-A65E-60537BB3AB09}"/>
                </a:ext>
              </a:extLst>
            </p:cNvPr>
            <p:cNvSpPr/>
            <p:nvPr/>
          </p:nvSpPr>
          <p:spPr>
            <a:xfrm>
              <a:off x="5299150" y="5144018"/>
              <a:ext cx="611978" cy="611978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xmlns="" id="{78C78AB8-F52C-4351-8EAB-E24E8ABF804E}"/>
                </a:ext>
              </a:extLst>
            </p:cNvPr>
            <p:cNvGrpSpPr/>
            <p:nvPr/>
          </p:nvGrpSpPr>
          <p:grpSpPr>
            <a:xfrm>
              <a:off x="5388347" y="5261542"/>
              <a:ext cx="6799336" cy="397007"/>
              <a:chOff x="5388347" y="5261542"/>
              <a:chExt cx="6799336" cy="397007"/>
            </a:xfrm>
          </p:grpSpPr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xmlns="" id="{90CD9F04-D59E-45FE-8472-C42AB3AD42BD}"/>
                  </a:ext>
                </a:extLst>
              </p:cNvPr>
              <p:cNvSpPr txBox="1"/>
              <p:nvPr/>
            </p:nvSpPr>
            <p:spPr>
              <a:xfrm>
                <a:off x="6011157" y="5281751"/>
                <a:ext cx="61765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PE" sz="1600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COMISIÓN MULTISECTORIAL </a:t>
                </a:r>
              </a:p>
            </p:txBody>
          </p:sp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xmlns="" id="{7F922933-5474-4FC9-9562-639490B6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8347" y="5261542"/>
                <a:ext cx="432591" cy="39700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8790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28 Imagen" descr="Mundo.JPG">
            <a:extLst>
              <a:ext uri="{FF2B5EF4-FFF2-40B4-BE49-F238E27FC236}">
                <a16:creationId xmlns:a16="http://schemas.microsoft.com/office/drawing/2014/main" xmlns="" id="{349281E5-0BD7-41A0-91B8-98137F6BDE8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0248" y="1850999"/>
            <a:ext cx="11051722" cy="4676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" name="22 Conector recto de flecha">
            <a:extLst>
              <a:ext uri="{FF2B5EF4-FFF2-40B4-BE49-F238E27FC236}">
                <a16:creationId xmlns:a16="http://schemas.microsoft.com/office/drawing/2014/main" xmlns="" id="{E7FAA1E4-0F8B-4181-AC60-E93FCFDCC15D}"/>
              </a:ext>
            </a:extLst>
          </p:cNvPr>
          <p:cNvCxnSpPr>
            <a:stCxn id="7" idx="3"/>
          </p:cNvCxnSpPr>
          <p:nvPr/>
        </p:nvCxnSpPr>
        <p:spPr>
          <a:xfrm>
            <a:off x="3697758" y="2385683"/>
            <a:ext cx="7353300" cy="222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1E9E34E-2100-4BFA-8E19-0419789F1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54103" t="26587" r="22949" b="58730"/>
          <a:stretch/>
        </p:blipFill>
        <p:spPr bwMode="auto">
          <a:xfrm>
            <a:off x="1687352" y="1422760"/>
            <a:ext cx="1422099" cy="5115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29000" dir="5400000" sy="-100000" algn="bl" rotWithShape="0"/>
          </a:effectLst>
          <a:extLst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B8BFE5F9-0820-48CE-BBE5-690927AD6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b="50000"/>
          <a:stretch>
            <a:fillRect/>
          </a:stretch>
        </p:blipFill>
        <p:spPr bwMode="auto">
          <a:xfrm>
            <a:off x="9109868" y="1393825"/>
            <a:ext cx="14287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5B330356-24B5-4F6C-A61E-620372B90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783" y="2277733"/>
            <a:ext cx="1577975" cy="2159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marL="1588" lvl="1" algn="ctr" defTabSz="895350">
              <a:buSzPct val="120000"/>
              <a:defRPr/>
            </a:pPr>
            <a:r>
              <a:rPr lang="en-US" altLang="ko-KR" sz="1400" dirty="0">
                <a:solidFill>
                  <a:prstClr val="white"/>
                </a:solidFill>
                <a:latin typeface="Century Gothic" pitchFamily="34" charset="0"/>
                <a:ea typeface="Gulim" pitchFamily="34" charset="-127"/>
                <a:cs typeface="Arial" charset="0"/>
              </a:rPr>
              <a:t>Noviembre 2013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33093089-EB6D-471D-BABC-105DE22D0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8677" y="4614920"/>
            <a:ext cx="1500188" cy="862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marL="1588" lvl="1" algn="ctr" defTabSz="895350">
              <a:buSzPct val="120000"/>
              <a:defRPr/>
            </a:pPr>
            <a:r>
              <a:rPr lang="es-PE" altLang="ko-KR" sz="1400" dirty="0">
                <a:solidFill>
                  <a:prstClr val="black"/>
                </a:solidFill>
                <a:latin typeface="Century Gothic" pitchFamily="34" charset="0"/>
                <a:ea typeface="Gulim" pitchFamily="34" charset="-127"/>
                <a:cs typeface="Arial" charset="0"/>
              </a:rPr>
              <a:t>Elaboración de Plan de Mediano y Largo Plazo de la RCSS</a:t>
            </a:r>
            <a:endParaRPr lang="en-US" altLang="ko-KR" sz="1400" dirty="0">
              <a:solidFill>
                <a:prstClr val="black"/>
              </a:solidFill>
              <a:latin typeface="Century Gothic" pitchFamily="34" charset="0"/>
              <a:ea typeface="Gulim" pitchFamily="34" charset="-127"/>
              <a:cs typeface="Arial" charset="0"/>
            </a:endParaRPr>
          </a:p>
        </p:txBody>
      </p:sp>
      <p:cxnSp>
        <p:nvCxnSpPr>
          <p:cNvPr id="14" name="65 Conector recto">
            <a:extLst>
              <a:ext uri="{FF2B5EF4-FFF2-40B4-BE49-F238E27FC236}">
                <a16:creationId xmlns:a16="http://schemas.microsoft.com/office/drawing/2014/main" xmlns="" id="{90F0D0F6-FD08-44AA-B1E0-92C3FF6F575F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5100001" y="2517319"/>
            <a:ext cx="0" cy="2758134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ítulo 1">
            <a:extLst>
              <a:ext uri="{FF2B5EF4-FFF2-40B4-BE49-F238E27FC236}">
                <a16:creationId xmlns:a16="http://schemas.microsoft.com/office/drawing/2014/main" xmlns="" id="{4B48C62F-F3E6-444D-8D31-B2B5E5DED21A}"/>
              </a:ext>
            </a:extLst>
          </p:cNvPr>
          <p:cNvSpPr txBox="1">
            <a:spLocks/>
          </p:cNvSpPr>
          <p:nvPr/>
        </p:nvSpPr>
        <p:spPr>
          <a:xfrm>
            <a:off x="1176137" y="626333"/>
            <a:ext cx="10900888" cy="5274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000" b="1" dirty="0">
                <a:latin typeface="Gill Sans MT" panose="020B0502020104020203" pitchFamily="34" charset="0"/>
                <a:ea typeface="+mn-ea"/>
                <a:cs typeface="+mn-cs"/>
              </a:rPr>
              <a:t>INTERNACIONALIZACIÓN: </a:t>
            </a:r>
          </a:p>
          <a:p>
            <a:pPr algn="l"/>
            <a:r>
              <a:rPr lang="es-PE" sz="2100" b="1" dirty="0">
                <a:latin typeface="Gill Sans MT" panose="020B0502020104020203" pitchFamily="34" charset="0"/>
                <a:ea typeface="+mn-ea"/>
                <a:cs typeface="+mn-cs"/>
              </a:rPr>
              <a:t>DESARROLLO DE LA RED DE CONSUMO SEGURO Y SALUD Y REDES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xmlns="" id="{CD982AC7-C3C9-4EC0-9507-714D93E5079B}"/>
              </a:ext>
            </a:extLst>
          </p:cNvPr>
          <p:cNvGrpSpPr/>
          <p:nvPr/>
        </p:nvGrpSpPr>
        <p:grpSpPr>
          <a:xfrm>
            <a:off x="436300" y="553046"/>
            <a:ext cx="625889" cy="538108"/>
            <a:chOff x="698073" y="3009111"/>
            <a:chExt cx="916237" cy="787734"/>
          </a:xfrm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xmlns="" id="{1238C620-9F0F-4C7D-994E-46C8477A8324}"/>
                </a:ext>
              </a:extLst>
            </p:cNvPr>
            <p:cNvSpPr/>
            <p:nvPr/>
          </p:nvSpPr>
          <p:spPr>
            <a:xfrm>
              <a:off x="864881" y="3047416"/>
              <a:ext cx="749429" cy="749429"/>
            </a:xfrm>
            <a:prstGeom prst="ellipse">
              <a:avLst/>
            </a:prstGeom>
            <a:solidFill>
              <a:srgbClr val="FD96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xmlns="" id="{45607EAC-B52A-49A2-8CC6-6949B54042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398" b="31991"/>
            <a:stretch/>
          </p:blipFill>
          <p:spPr>
            <a:xfrm>
              <a:off x="698073" y="3009111"/>
              <a:ext cx="749429" cy="701505"/>
            </a:xfrm>
            <a:prstGeom prst="rect">
              <a:avLst/>
            </a:prstGeom>
          </p:spPr>
        </p:pic>
      </p:grpSp>
      <p:sp>
        <p:nvSpPr>
          <p:cNvPr id="37" name="Rectangle 7">
            <a:extLst>
              <a:ext uri="{FF2B5EF4-FFF2-40B4-BE49-F238E27FC236}">
                <a16:creationId xmlns:a16="http://schemas.microsoft.com/office/drawing/2014/main" xmlns="" id="{47779C35-6156-4A07-8220-C507B237A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802" y="5275453"/>
            <a:ext cx="2234398" cy="1292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1588" lvl="1" algn="ctr" defTabSz="895350">
              <a:buSzPct val="120000"/>
              <a:defRPr/>
            </a:pPr>
            <a:r>
              <a:rPr lang="es-PE" altLang="ko-KR" sz="1400" dirty="0">
                <a:solidFill>
                  <a:prstClr val="black"/>
                </a:solidFill>
                <a:latin typeface="Century Gothic" pitchFamily="34" charset="0"/>
                <a:ea typeface="Gulim" pitchFamily="34" charset="-127"/>
                <a:cs typeface="Arial" charset="0"/>
              </a:rPr>
              <a:t>Se aprobó el prototipo del Sistema Interamericano de </a:t>
            </a:r>
            <a:r>
              <a:rPr lang="es-PE" altLang="ko-KR" sz="1400" b="1" dirty="0">
                <a:solidFill>
                  <a:prstClr val="black"/>
                </a:solidFill>
                <a:latin typeface="Century Gothic" pitchFamily="34" charset="0"/>
                <a:ea typeface="Gulim" pitchFamily="34" charset="-127"/>
                <a:cs typeface="Arial" charset="0"/>
              </a:rPr>
              <a:t>Alertas Rápidas (SIAR), </a:t>
            </a:r>
            <a:r>
              <a:rPr lang="es-PE" altLang="ko-KR" sz="1400" dirty="0">
                <a:solidFill>
                  <a:prstClr val="black"/>
                </a:solidFill>
                <a:latin typeface="Century Gothic" pitchFamily="34" charset="0"/>
                <a:ea typeface="Gulim" pitchFamily="34" charset="-127"/>
                <a:cs typeface="Arial" charset="0"/>
              </a:rPr>
              <a:t>el primer Sistema de alertas de la región</a:t>
            </a:r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xmlns="" id="{34109B4C-BF6D-4E50-8256-DE24F7C47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747" y="2942683"/>
            <a:ext cx="1577975" cy="861774"/>
          </a:xfrm>
          <a:prstGeom prst="rect">
            <a:avLst/>
          </a:prstGeom>
          <a:solidFill>
            <a:srgbClr val="FDEF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1588" lvl="1" algn="ctr" defTabSz="895350">
              <a:buSzPct val="120000"/>
            </a:pPr>
            <a:r>
              <a:rPr lang="en-US" altLang="ko-KR" sz="1400" dirty="0">
                <a:solidFill>
                  <a:prstClr val="black"/>
                </a:solidFill>
                <a:latin typeface="Century Gothic" pitchFamily="34" charset="0"/>
                <a:ea typeface="Gulim" pitchFamily="34" charset="-127"/>
                <a:cs typeface="Arial" charset="0"/>
              </a:rPr>
              <a:t>2015</a:t>
            </a:r>
          </a:p>
          <a:p>
            <a:pPr marL="1588" lvl="1" algn="ctr" defTabSz="895350">
              <a:buSzPct val="120000"/>
            </a:pPr>
            <a:r>
              <a:rPr lang="en-US" altLang="ko-KR" sz="1400" b="1" dirty="0">
                <a:solidFill>
                  <a:srgbClr val="C00000"/>
                </a:solidFill>
                <a:latin typeface="Century Gothic" pitchFamily="34" charset="0"/>
                <a:ea typeface="Gulim" pitchFamily="34" charset="-127"/>
                <a:cs typeface="Arial" charset="0"/>
              </a:rPr>
              <a:t>Perú es parte </a:t>
            </a:r>
            <a:r>
              <a:rPr lang="en-US" altLang="ko-KR" sz="1400" dirty="0">
                <a:solidFill>
                  <a:prstClr val="black"/>
                </a:solidFill>
                <a:latin typeface="Century Gothic" pitchFamily="34" charset="0"/>
                <a:ea typeface="Gulim" pitchFamily="34" charset="-127"/>
                <a:cs typeface="Arial" charset="0"/>
              </a:rPr>
              <a:t>del </a:t>
            </a:r>
            <a:r>
              <a:rPr lang="en-US" altLang="ko-KR" sz="1400" b="1" dirty="0">
                <a:solidFill>
                  <a:prstClr val="black"/>
                </a:solidFill>
                <a:latin typeface="Century Gothic" pitchFamily="34" charset="0"/>
                <a:ea typeface="Gulim" pitchFamily="34" charset="-127"/>
                <a:cs typeface="Arial" charset="0"/>
              </a:rPr>
              <a:t>plan piloto del SIAR</a:t>
            </a:r>
          </a:p>
        </p:txBody>
      </p:sp>
      <p:cxnSp>
        <p:nvCxnSpPr>
          <p:cNvPr id="41" name="17 Conector recto">
            <a:extLst>
              <a:ext uri="{FF2B5EF4-FFF2-40B4-BE49-F238E27FC236}">
                <a16:creationId xmlns:a16="http://schemas.microsoft.com/office/drawing/2014/main" xmlns="" id="{0C05B11B-2097-4E22-B270-2E2206C03F00}"/>
              </a:ext>
            </a:extLst>
          </p:cNvPr>
          <p:cNvCxnSpPr/>
          <p:nvPr/>
        </p:nvCxnSpPr>
        <p:spPr>
          <a:xfrm>
            <a:off x="7163271" y="2448497"/>
            <a:ext cx="0" cy="46672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7">
            <a:extLst>
              <a:ext uri="{FF2B5EF4-FFF2-40B4-BE49-F238E27FC236}">
                <a16:creationId xmlns:a16="http://schemas.microsoft.com/office/drawing/2014/main" xmlns="" id="{2C340E4B-6130-4FF3-BCCC-53F7AC6D0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880" y="2903838"/>
            <a:ext cx="1912330" cy="86177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1588" lvl="1" algn="ctr" defTabSz="895350">
              <a:buSzPct val="120000"/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Century Gothic" pitchFamily="34" charset="0"/>
                <a:ea typeface="Gulim" pitchFamily="34" charset="-127"/>
                <a:cs typeface="Arial" charset="0"/>
              </a:rPr>
              <a:t>INDECOPI asumirá la </a:t>
            </a:r>
            <a:r>
              <a:rPr lang="es-PE" sz="1400" b="1" dirty="0">
                <a:solidFill>
                  <a:schemeClr val="bg1"/>
                </a:solidFill>
                <a:latin typeface="Century Gothic" pitchFamily="34" charset="0"/>
                <a:ea typeface="Gulim" pitchFamily="34" charset="-127"/>
                <a:cs typeface="Arial" charset="0"/>
              </a:rPr>
              <a:t>Presidencia de la Red de Consumo Seguro y Salud (RCSS) </a:t>
            </a:r>
            <a:endParaRPr lang="en-US" altLang="ko-KR" sz="1400" b="1" dirty="0">
              <a:solidFill>
                <a:schemeClr val="bg1"/>
              </a:solidFill>
              <a:latin typeface="Century Gothic" pitchFamily="34" charset="0"/>
              <a:ea typeface="Gulim" pitchFamily="34" charset="-127"/>
              <a:cs typeface="Arial" charset="0"/>
            </a:endParaRPr>
          </a:p>
        </p:txBody>
      </p:sp>
      <p:cxnSp>
        <p:nvCxnSpPr>
          <p:cNvPr id="3" name="17 Conector recto">
            <a:extLst>
              <a:ext uri="{FF2B5EF4-FFF2-40B4-BE49-F238E27FC236}">
                <a16:creationId xmlns:a16="http://schemas.microsoft.com/office/drawing/2014/main" xmlns="" id="{326A5513-2C2F-4360-8692-1527D0868EFF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2908771" y="2493633"/>
            <a:ext cx="0" cy="212128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7">
            <a:extLst>
              <a:ext uri="{FF2B5EF4-FFF2-40B4-BE49-F238E27FC236}">
                <a16:creationId xmlns:a16="http://schemas.microsoft.com/office/drawing/2014/main" xmlns="" id="{816F24E3-E1B0-46DD-8561-49988008B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240" y="2290207"/>
            <a:ext cx="1577975" cy="2159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marL="1588" lvl="1" algn="ctr" defTabSz="895350">
              <a:buSzPct val="120000"/>
            </a:pPr>
            <a:r>
              <a:rPr lang="en-US" altLang="ko-KR" sz="1400" dirty="0">
                <a:solidFill>
                  <a:prstClr val="white"/>
                </a:solidFill>
                <a:latin typeface="Century Gothic" pitchFamily="34" charset="0"/>
                <a:ea typeface="Gulim" pitchFamily="34" charset="-127"/>
                <a:cs typeface="Arial" charset="0"/>
              </a:rPr>
              <a:t>2015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F8327143-D2A5-4C63-8052-41F4D98B9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014" y="2290207"/>
            <a:ext cx="1577975" cy="2159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marL="1588" lvl="1" algn="ctr" defTabSz="895350">
              <a:buSzPct val="120000"/>
            </a:pPr>
            <a:r>
              <a:rPr lang="en-US" altLang="ko-KR" sz="1400" dirty="0">
                <a:solidFill>
                  <a:prstClr val="white"/>
                </a:solidFill>
                <a:latin typeface="Century Gothic" pitchFamily="34" charset="0"/>
                <a:ea typeface="Gulim" pitchFamily="34" charset="-127"/>
                <a:cs typeface="Arial" charset="0"/>
              </a:rPr>
              <a:t>2014</a:t>
            </a:r>
          </a:p>
        </p:txBody>
      </p:sp>
      <p:cxnSp>
        <p:nvCxnSpPr>
          <p:cNvPr id="44" name="17 Conector recto">
            <a:extLst>
              <a:ext uri="{FF2B5EF4-FFF2-40B4-BE49-F238E27FC236}">
                <a16:creationId xmlns:a16="http://schemas.microsoft.com/office/drawing/2014/main" xmlns="" id="{03A796DF-037C-4B61-90EA-237635380C11}"/>
              </a:ext>
            </a:extLst>
          </p:cNvPr>
          <p:cNvCxnSpPr/>
          <p:nvPr/>
        </p:nvCxnSpPr>
        <p:spPr>
          <a:xfrm>
            <a:off x="9321039" y="2437113"/>
            <a:ext cx="0" cy="46672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7">
            <a:extLst>
              <a:ext uri="{FF2B5EF4-FFF2-40B4-BE49-F238E27FC236}">
                <a16:creationId xmlns:a16="http://schemas.microsoft.com/office/drawing/2014/main" xmlns="" id="{89C0E0F5-EC43-4D2E-9E18-62A531BB5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052" y="2277733"/>
            <a:ext cx="1577975" cy="215900"/>
          </a:xfrm>
          <a:prstGeom prst="rect">
            <a:avLst/>
          </a:prstGeom>
          <a:solidFill>
            <a:srgbClr val="F39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marL="1588" lvl="1" algn="ctr" defTabSz="895350">
              <a:buSzPct val="120000"/>
              <a:defRPr/>
            </a:pPr>
            <a:r>
              <a:rPr lang="en-US" altLang="ko-KR" sz="14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ea typeface="Gulim" pitchFamily="34" charset="-127"/>
                <a:cs typeface="Arial" charset="0"/>
              </a:rPr>
              <a:t>2018-2019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16B8EA2-AE21-43F9-95B0-E8F564A1C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783" y="2973805"/>
            <a:ext cx="1577975" cy="129222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marL="1588" lvl="1" algn="ctr" defTabSz="895350">
              <a:buSzPct val="120000"/>
              <a:defRPr/>
            </a:pPr>
            <a:r>
              <a:rPr lang="es-PE" altLang="ko-KR" sz="14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ea typeface="Gulim" pitchFamily="34" charset="-127"/>
                <a:cs typeface="Arial" charset="0"/>
              </a:rPr>
              <a:t>Creación del Comité de Gestión Interino de la RCSS</a:t>
            </a:r>
          </a:p>
          <a:p>
            <a:pPr marL="1588" lvl="1" algn="ctr" defTabSz="895350">
              <a:buSzPct val="120000"/>
              <a:defRPr/>
            </a:pPr>
            <a:r>
              <a:rPr lang="es-PE" altLang="ko-KR" sz="1400" b="1" dirty="0">
                <a:solidFill>
                  <a:srgbClr val="C00000"/>
                </a:solidFill>
                <a:latin typeface="Century Gothic" pitchFamily="34" charset="0"/>
                <a:ea typeface="Gulim" pitchFamily="34" charset="-127"/>
                <a:cs typeface="Arial" charset="0"/>
              </a:rPr>
              <a:t>Presidido por INDECOPI</a:t>
            </a:r>
            <a:endParaRPr lang="en-US" altLang="ko-KR" sz="1400" b="1" dirty="0">
              <a:solidFill>
                <a:srgbClr val="C00000"/>
              </a:solidFill>
              <a:latin typeface="Century Gothic" pitchFamily="34" charset="0"/>
              <a:ea typeface="Gulim" pitchFamily="34" charset="-127"/>
              <a:cs typeface="Arial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97D6347D-2FEE-45B3-9748-626A7108F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853" y="3989434"/>
            <a:ext cx="2234399" cy="107721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marL="1588" lvl="1" algn="ctr" defTabSz="895350">
              <a:buSzPct val="120000"/>
            </a:pPr>
            <a:r>
              <a:rPr lang="es-PE" altLang="ko-KR" sz="14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ea typeface="Gulim" pitchFamily="34" charset="-127"/>
                <a:cs typeface="Arial" charset="0"/>
              </a:rPr>
              <a:t>Aprobación de la Resolución “Red Consumo Seguro y Salud y Sistema Interamericano de Alertas Rápidas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ea typeface="Gulim" pitchFamily="34" charset="-127"/>
              <a:cs typeface="Arial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3CE99A6E-E01F-43CC-AC2A-B2F7F9F99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407" y="2973805"/>
            <a:ext cx="2234405" cy="861774"/>
          </a:xfrm>
          <a:prstGeom prst="rect">
            <a:avLst/>
          </a:prstGeom>
          <a:solidFill>
            <a:srgbClr val="FDEF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1588" lvl="1" algn="ctr" defTabSz="895350">
              <a:buSzPct val="120000"/>
              <a:defRPr/>
            </a:pPr>
            <a:r>
              <a:rPr lang="es-PE" altLang="ko-KR" sz="1400" dirty="0">
                <a:solidFill>
                  <a:prstClr val="black"/>
                </a:solidFill>
                <a:latin typeface="Century Gothic" pitchFamily="34" charset="0"/>
                <a:ea typeface="Gulim" pitchFamily="34" charset="-127"/>
                <a:cs typeface="Arial" charset="0"/>
              </a:rPr>
              <a:t>Propuesta de estructura para la conducción de los trabajos de la RCSS.</a:t>
            </a:r>
          </a:p>
          <a:p>
            <a:pPr marL="1588" lvl="1" algn="ctr" defTabSz="895350">
              <a:buSzPct val="120000"/>
              <a:defRPr/>
            </a:pPr>
            <a:r>
              <a:rPr lang="es-PE" altLang="ko-KR" sz="1400" b="1" dirty="0">
                <a:solidFill>
                  <a:srgbClr val="C00000"/>
                </a:solidFill>
                <a:latin typeface="Century Gothic" pitchFamily="34" charset="0"/>
                <a:ea typeface="Gulim" pitchFamily="34" charset="-127"/>
                <a:cs typeface="Arial" charset="0"/>
              </a:rPr>
              <a:t>Perú presentó ante OEA</a:t>
            </a:r>
            <a:endParaRPr lang="en-US" altLang="ko-KR" sz="1400" b="1" dirty="0">
              <a:solidFill>
                <a:srgbClr val="C00000"/>
              </a:solidFill>
              <a:latin typeface="Century Gothic" pitchFamily="34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37" grpId="0" animBg="1"/>
      <p:bldP spid="38" grpId="0" animBg="1"/>
      <p:bldP spid="43" grpId="0" animBg="1"/>
      <p:bldP spid="39" grpId="0" animBg="1"/>
      <p:bldP spid="12" grpId="0" animBg="1"/>
      <p:bldP spid="42" grpId="0" animBg="1"/>
      <p:bldP spid="8" grpId="0" animBg="1"/>
      <p:bldP spid="11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076"/>
            <a:ext cx="12175905" cy="686707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495" y="2468523"/>
            <a:ext cx="3272915" cy="22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9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421</Words>
  <Application>Microsoft Office PowerPoint</Application>
  <PresentationFormat>Personalizado</PresentationFormat>
  <Paragraphs>74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Tema de Office</vt:lpstr>
      <vt:lpstr>Diseño personalizado</vt:lpstr>
      <vt:lpstr>1_Diseño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Benjamin Vila Alarcón</dc:creator>
  <cp:lastModifiedBy>Digesa Auditorio</cp:lastModifiedBy>
  <cp:revision>49</cp:revision>
  <dcterms:created xsi:type="dcterms:W3CDTF">2017-11-06T15:58:06Z</dcterms:created>
  <dcterms:modified xsi:type="dcterms:W3CDTF">2018-04-17T16:15:25Z</dcterms:modified>
</cp:coreProperties>
</file>